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74" r:id="rId2"/>
    <p:sldId id="275" r:id="rId3"/>
    <p:sldId id="277" r:id="rId4"/>
    <p:sldId id="276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7" r:id="rId14"/>
    <p:sldId id="319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20" r:id="rId42"/>
  </p:sldIdLst>
  <p:sldSz cx="9144000" cy="6858000" type="screen4x3"/>
  <p:notesSz cx="6797675" cy="992822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1023" y="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8B073-16B4-428C-B6CD-07CDF1C722DB}" type="datetimeFigureOut">
              <a:rPr lang="de-DE" smtClean="0"/>
              <a:pPr/>
              <a:t>26.05.2016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28BE5-232E-42D7-8F37-522096FCC27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2446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51451-0DF5-4622-AAA0-4781C2E71E91}" type="datetimeFigureOut">
              <a:rPr lang="de-DE" smtClean="0"/>
              <a:t>26.05.2016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DD479-BC80-4399-995B-071ECB497C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6958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DD479-BC80-4399-995B-071ECB497C2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5765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9DBD0-C03E-4244-A863-9510AD6A2C6E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5DAF7-73D1-4F92-BA0F-F98B09CA7F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AA49-E1BB-4939-9DB8-E53089347944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99366-80D7-45C6-BA99-628DEFCF564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4687C-DA71-4768-BDB8-4407989E61AB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7301D-88B0-4D07-A91C-4C110A378E7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1623A-E541-4294-9E41-718C36741F38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68324-3E7A-429C-99F3-4663963949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9E327-E72B-45C5-9064-6967A67AB392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D7AED-6BFF-4D23-8773-CC7F3EF567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5EBF4-F22D-4297-AAED-B05FDD39DA13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7C555-8FB9-41DB-BBD9-E7FB1A0CBA2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87790-B01D-43CF-8C31-40D9E421D573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25D42-F66F-44D0-9439-676C98B2536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46B1E-02C8-4A1F-900E-A3ADCB4F0780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0EFDD-CC80-45A9-9DA8-6BE70D431D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8332A-EFAA-409C-81D3-7412C2995EDD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9C834-9F68-40AB-BD93-6C9711173F8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4A0D-E851-432F-B4E4-6780267A27B9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CE2FE-0FAE-45F6-9544-76925462EF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DD1FF-0094-4AEF-BBDC-05DC17E43445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3B0DD-6958-47F3-8D83-3D949CA6BE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2F526D-52D1-44B1-98DF-FEC9DE36EE7E}" type="datetimeFigureOut">
              <a:rPr lang="de-DE"/>
              <a:pPr>
                <a:defRPr/>
              </a:pPr>
              <a:t>26.05.2016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AE1BFF-2019-4C1B-BC18-16FC6E77FD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18" Type="http://schemas.openxmlformats.org/officeDocument/2006/relationships/image" Target="../media/image23.jpeg"/><Relationship Id="rId3" Type="http://schemas.openxmlformats.org/officeDocument/2006/relationships/image" Target="../media/image2.png"/><Relationship Id="rId21" Type="http://schemas.openxmlformats.org/officeDocument/2006/relationships/image" Target="../media/image26.png"/><Relationship Id="rId7" Type="http://schemas.openxmlformats.org/officeDocument/2006/relationships/hyperlink" Target="http://solutions.3mdeutschland.de/wps/portal/3M/de_DE/EU2/Country/?WT.ac=3MLogoHeader" TargetMode="Externa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19" Type="http://schemas.openxmlformats.org/officeDocument/2006/relationships/image" Target="../media/image24.jpe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warmcreativity.blogspot.com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lbg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6.jpeg"/><Relationship Id="rId18" Type="http://schemas.openxmlformats.org/officeDocument/2006/relationships/image" Target="../media/image4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png"/><Relationship Id="rId17" Type="http://schemas.openxmlformats.org/officeDocument/2006/relationships/image" Target="../media/image40.png"/><Relationship Id="rId2" Type="http://schemas.openxmlformats.org/officeDocument/2006/relationships/tags" Target="../tags/tag2.xml"/><Relationship Id="rId16" Type="http://schemas.openxmlformats.org/officeDocument/2006/relationships/image" Target="../media/image39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5" Type="http://schemas.openxmlformats.org/officeDocument/2006/relationships/image" Target="../media/image38.jpeg"/><Relationship Id="rId10" Type="http://schemas.openxmlformats.org/officeDocument/2006/relationships/slideLayout" Target="../slideLayouts/slideLayout7.xml"/><Relationship Id="rId19" Type="http://schemas.openxmlformats.org/officeDocument/2006/relationships/image" Target="../media/image42.jpe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hyperlink" Target="http://upload.wikimedia.org/wikipedia/en/9/9c/Herschel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feld 5"/>
          <p:cNvSpPr txBox="1">
            <a:spLocks noChangeArrowheads="1"/>
          </p:cNvSpPr>
          <p:nvPr/>
        </p:nvSpPr>
        <p:spPr bwMode="auto">
          <a:xfrm>
            <a:off x="266700" y="1844824"/>
            <a:ext cx="8643938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INNOVATION MANAGEMENT AND SOCIAL NETWORKS: AN INSEPARABLE RELATIONSHIP</a:t>
            </a:r>
          </a:p>
          <a:p>
            <a:pPr algn="ctr"/>
            <a:endParaRPr lang="en-US" sz="2800" b="1" dirty="0"/>
          </a:p>
          <a:p>
            <a:pPr algn="ctr"/>
            <a:endParaRPr lang="en-US" sz="2800" b="1" dirty="0"/>
          </a:p>
          <a:p>
            <a:pPr algn="ctr"/>
            <a:endParaRPr lang="en-US" b="1" dirty="0">
              <a:latin typeface="Verdana" pitchFamily="34" charset="0"/>
            </a:endParaRPr>
          </a:p>
          <a:p>
            <a:pPr algn="ctr"/>
            <a:r>
              <a:rPr lang="en-US" b="1" dirty="0">
                <a:latin typeface="Verdana" pitchFamily="34" charset="0"/>
              </a:rPr>
              <a:t>Prof. Dr. Jan Kratzer</a:t>
            </a:r>
          </a:p>
        </p:txBody>
      </p:sp>
      <p:pic>
        <p:nvPicPr>
          <p:cNvPr id="3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Grafik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6698"/>
            <a:ext cx="1023620" cy="723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376698"/>
            <a:ext cx="1337310" cy="42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672" y="1096778"/>
            <a:ext cx="1446530" cy="39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3M Logo">
            <a:hlinkClick r:id="rId7" tooltip="3M in Deutschland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8443" y="299997"/>
            <a:ext cx="904875" cy="609600"/>
          </a:xfrm>
          <a:prstGeom prst="rect">
            <a:avLst/>
          </a:prstGeom>
          <a:noFill/>
        </p:spPr>
      </p:pic>
      <p:pic>
        <p:nvPicPr>
          <p:cNvPr id="12" name="Grafik 11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6739" y="316441"/>
            <a:ext cx="1405890" cy="55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1600834"/>
            <a:ext cx="1282700" cy="559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760" y="1672842"/>
            <a:ext cx="969010" cy="737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Grafik 14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79912" y="1240794"/>
            <a:ext cx="1078230" cy="1036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20072" y="1384810"/>
            <a:ext cx="244284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Grafik 16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5536" y="2680954"/>
            <a:ext cx="103695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 descr="Joggen mit dem Kinderwagen: Eine Mutter nimmt an einem Marathon teil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60232" y="2104890"/>
            <a:ext cx="2088232" cy="1368152"/>
          </a:xfrm>
          <a:prstGeom prst="rect">
            <a:avLst/>
          </a:prstGeom>
          <a:noFill/>
        </p:spPr>
      </p:pic>
      <p:pic>
        <p:nvPicPr>
          <p:cNvPr id="19" name="Picture 6" descr="Die Fussschlaufen sind eine Nutzerinnovation. Bis in die 70er Jahre gab es keine Surfbretter mit Schlaufen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139952" y="2608946"/>
            <a:ext cx="2088232" cy="1368152"/>
          </a:xfrm>
          <a:prstGeom prst="rect">
            <a:avLst/>
          </a:prstGeom>
          <a:noFill/>
        </p:spPr>
      </p:pic>
      <p:pic>
        <p:nvPicPr>
          <p:cNvPr id="20" name="Grafik 19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60232" y="3977098"/>
            <a:ext cx="1132840" cy="117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http://t2.gstatic.com/images?q=tbn:ANd9GcSh12a6G5fSR7vEe1632T9_vjcKgZ8Ogi-ZtMAXqEzJaYN2Q5NL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995936" y="4553162"/>
            <a:ext cx="2183904" cy="763910"/>
          </a:xfrm>
          <a:prstGeom prst="rect">
            <a:avLst/>
          </a:prstGeom>
          <a:noFill/>
        </p:spPr>
      </p:pic>
      <p:pic>
        <p:nvPicPr>
          <p:cNvPr id="22" name="Picture 14" descr="http://t0.gstatic.com/images?q=tbn:ANd9GcTErkfnRQ9zIt9wnf-ypOUvLA8fwg2nsGJNdfRi2Rtb9ukKFow-0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339752" y="3617058"/>
            <a:ext cx="1547639" cy="855737"/>
          </a:xfrm>
          <a:prstGeom prst="rect">
            <a:avLst/>
          </a:prstGeom>
          <a:noFill/>
        </p:spPr>
      </p:pic>
      <p:pic>
        <p:nvPicPr>
          <p:cNvPr id="23" name="Picture 16" descr="http://t0.gstatic.com/images?q=tbn:ANd9GcRZc1ud6wvBuJ3bQxaFzPO_Grvm4L3muGrzYPNvk7uVJlx8aV9a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79512" y="3401034"/>
            <a:ext cx="1296144" cy="1207021"/>
          </a:xfrm>
          <a:prstGeom prst="rect">
            <a:avLst/>
          </a:prstGeom>
          <a:noFill/>
        </p:spPr>
      </p:pic>
      <p:pic>
        <p:nvPicPr>
          <p:cNvPr id="24" name="Grafik 23"/>
          <p:cNvPicPr/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115616" y="4553162"/>
            <a:ext cx="177419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9782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8" name="Gruppieren 7"/>
          <p:cNvGrpSpPr/>
          <p:nvPr/>
        </p:nvGrpSpPr>
        <p:grpSpPr>
          <a:xfrm>
            <a:off x="1146969" y="764704"/>
            <a:ext cx="7099817" cy="1944217"/>
            <a:chOff x="1020568" y="1916831"/>
            <a:chExt cx="7099817" cy="1944217"/>
          </a:xfrm>
        </p:grpSpPr>
        <p:pic>
          <p:nvPicPr>
            <p:cNvPr id="9" name="Bild 11" descr="Bildschirmfoto 2011-09-30 um 17.45.32.png"/>
            <p:cNvPicPr>
              <a:picLocks noChangeAspect="1"/>
            </p:cNvPicPr>
            <p:nvPr/>
          </p:nvPicPr>
          <p:blipFill>
            <a:blip r:embed="rId4" cstate="print"/>
            <a:srcRect b="51895"/>
            <a:stretch>
              <a:fillRect/>
            </a:stretch>
          </p:blipFill>
          <p:spPr>
            <a:xfrm>
              <a:off x="5819174" y="2291144"/>
              <a:ext cx="2301207" cy="1569904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10" name="Bild 12" descr="Bildschirmfoto 2011-09-30 um 17.45.07.png"/>
            <p:cNvPicPr>
              <a:picLocks noChangeAspect="1"/>
            </p:cNvPicPr>
            <p:nvPr/>
          </p:nvPicPr>
          <p:blipFill>
            <a:blip r:embed="rId5" cstate="print"/>
            <a:srcRect b="53266"/>
            <a:stretch>
              <a:fillRect/>
            </a:stretch>
          </p:blipFill>
          <p:spPr>
            <a:xfrm>
              <a:off x="1020568" y="2291143"/>
              <a:ext cx="2290541" cy="156990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Rechteck 10"/>
            <p:cNvSpPr/>
            <p:nvPr/>
          </p:nvSpPr>
          <p:spPr bwMode="auto">
            <a:xfrm>
              <a:off x="1020569" y="1916832"/>
              <a:ext cx="2301210" cy="2839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70E0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</a:rPr>
                <a:t>Facebook</a:t>
              </a:r>
              <a:endParaRPr kumimoji="0" lang="de-DE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2" name="Bild 13" descr="Bildschirmfoto 2011-09-30 um 17.44.39.png"/>
            <p:cNvPicPr>
              <a:picLocks noChangeAspect="1"/>
            </p:cNvPicPr>
            <p:nvPr/>
          </p:nvPicPr>
          <p:blipFill>
            <a:blip r:embed="rId6" cstate="print"/>
            <a:srcRect r="1687" b="48188"/>
            <a:stretch>
              <a:fillRect/>
            </a:stretch>
          </p:blipFill>
          <p:spPr>
            <a:xfrm>
              <a:off x="3419872" y="2291143"/>
              <a:ext cx="2291058" cy="156990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3" name="Rechteck 12"/>
            <p:cNvSpPr/>
            <p:nvPr/>
          </p:nvSpPr>
          <p:spPr bwMode="auto">
            <a:xfrm>
              <a:off x="3419872" y="1916832"/>
              <a:ext cx="2301210" cy="2839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70E0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</a:rPr>
                <a:t>Twitter</a:t>
              </a:r>
              <a:endParaRPr kumimoji="0" lang="de-DE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4" name="Rechteck 13"/>
            <p:cNvSpPr/>
            <p:nvPr/>
          </p:nvSpPr>
          <p:spPr bwMode="auto">
            <a:xfrm>
              <a:off x="5819175" y="1916831"/>
              <a:ext cx="2301210" cy="28398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970E0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600" b="1" i="0" u="none" strike="noStrike" cap="none" normalizeH="0" baseline="0" dirty="0" err="1">
                  <a:ln>
                    <a:noFill/>
                  </a:ln>
                  <a:solidFill>
                    <a:srgbClr val="C00000"/>
                  </a:solidFill>
                  <a:effectLst/>
                  <a:latin typeface="Arial" pitchFamily="34" charset="0"/>
                </a:rPr>
                <a:t>Weblogs</a:t>
              </a:r>
              <a:endParaRPr kumimoji="0" lang="de-DE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282873" y="321297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itchFamily="34" charset="0"/>
                <a:cs typeface="Arial" pitchFamily="34" charset="0"/>
              </a:rPr>
              <a:t>User:          &lt; 800 Millionen                &lt; 300 Millionen              &lt; 300 Millionen</a:t>
            </a:r>
          </a:p>
        </p:txBody>
      </p:sp>
    </p:spTree>
    <p:extLst>
      <p:ext uri="{BB962C8B-B14F-4D97-AF65-F5344CB8AC3E}">
        <p14:creationId xmlns:p14="http://schemas.microsoft.com/office/powerpoint/2010/main" val="3932171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5" descr="kite_f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995" y="188640"/>
            <a:ext cx="8463909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2516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27584" y="908720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encompasses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31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school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classes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804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pupils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aged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17.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Grafik 0" descr="Figure1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772816"/>
            <a:ext cx="6000750" cy="3586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5549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9" descr="Cinene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2562" y="2387"/>
              <a:ext cx="544" cy="318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  <p:sp>
          <p:nvSpPr>
            <p:cNvPr id="11" name="Oval 11"/>
            <p:cNvSpPr>
              <a:spLocks noChangeArrowheads="1"/>
            </p:cNvSpPr>
            <p:nvPr/>
          </p:nvSpPr>
          <p:spPr bwMode="auto">
            <a:xfrm>
              <a:off x="4332" y="391"/>
              <a:ext cx="544" cy="318"/>
            </a:xfrm>
            <a:prstGeom prst="ellipse">
              <a:avLst/>
            </a:prstGeom>
            <a:solidFill>
              <a:srgbClr val="FF9900">
                <a:alpha val="50195"/>
              </a:srgbClr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297305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62068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itchFamily="34" charset="0"/>
              </a:rPr>
              <a:t>Scientific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study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 II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27584" y="1340768"/>
            <a:ext cx="7560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itchFamily="34" charset="0"/>
              </a:rPr>
              <a:t>The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question</a:t>
            </a:r>
            <a:r>
              <a:rPr lang="de-DE" dirty="0">
                <a:latin typeface="Arial" pitchFamily="34" charset="0"/>
                <a:cs typeface="Arial" pitchFamily="34" charset="0"/>
              </a:rPr>
              <a:t> –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measure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social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networks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among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children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young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adults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using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qiestionnaire</a:t>
            </a:r>
            <a:r>
              <a:rPr lang="de-DE" dirty="0">
                <a:latin typeface="Arial" pitchFamily="34" charset="0"/>
                <a:cs typeface="Arial" pitchFamily="34" charset="0"/>
              </a:rPr>
              <a:t>?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In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order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answer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question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we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conducted</a:t>
            </a:r>
            <a:r>
              <a:rPr lang="de-DE" dirty="0">
                <a:latin typeface="Arial" pitchFamily="34" charset="0"/>
                <a:cs typeface="Arial" pitchFamily="34" charset="0"/>
              </a:rPr>
              <a:t> an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de-DE" dirty="0">
                <a:latin typeface="Arial" pitchFamily="34" charset="0"/>
                <a:cs typeface="Arial" pitchFamily="34" charset="0"/>
              </a:rPr>
              <a:t> in 16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school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classes</a:t>
            </a:r>
            <a:r>
              <a:rPr lang="de-DE" dirty="0">
                <a:latin typeface="Arial" pitchFamily="34" charset="0"/>
                <a:cs typeface="Arial" pitchFamily="34" charset="0"/>
              </a:rPr>
              <a:t>. The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children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young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adults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got</a:t>
            </a:r>
            <a:r>
              <a:rPr lang="de-DE" dirty="0">
                <a:latin typeface="Arial" pitchFamily="34" charset="0"/>
                <a:cs typeface="Arial" pitchFamily="34" charset="0"/>
              </a:rPr>
              <a:t> a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task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could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freely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interact</a:t>
            </a:r>
            <a:r>
              <a:rPr lang="de-DE" dirty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We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recorded</a:t>
            </a:r>
            <a:r>
              <a:rPr lang="de-DE" dirty="0">
                <a:latin typeface="Arial" pitchFamily="34" charset="0"/>
                <a:cs typeface="Arial" pitchFamily="34" charset="0"/>
              </a:rPr>
              <a:t> all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with</a:t>
            </a:r>
            <a:r>
              <a:rPr lang="de-DE" dirty="0">
                <a:latin typeface="Arial" pitchFamily="34" charset="0"/>
                <a:cs typeface="Arial" pitchFamily="34" charset="0"/>
              </a:rPr>
              <a:t> a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camera</a:t>
            </a:r>
            <a:r>
              <a:rPr lang="de-DE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The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task</a:t>
            </a:r>
            <a:r>
              <a:rPr lang="de-DE" dirty="0">
                <a:latin typeface="Arial" pitchFamily="34" charset="0"/>
                <a:cs typeface="Arial" pitchFamily="34" charset="0"/>
              </a:rPr>
              <a:t> was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improve</a:t>
            </a:r>
            <a:r>
              <a:rPr lang="de-DE" dirty="0">
                <a:latin typeface="Arial" pitchFamily="34" charset="0"/>
                <a:cs typeface="Arial" pitchFamily="34" charset="0"/>
              </a:rPr>
              <a:t> an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existing</a:t>
            </a:r>
            <a:r>
              <a:rPr lang="de-DE" dirty="0">
                <a:latin typeface="Arial" pitchFamily="34" charset="0"/>
                <a:cs typeface="Arial" pitchFamily="34" charset="0"/>
              </a:rPr>
              <a:t> online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platform</a:t>
            </a:r>
            <a:r>
              <a:rPr lang="de-DE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The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results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the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task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were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evaluated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by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two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experts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according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newness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useability</a:t>
            </a:r>
            <a:r>
              <a:rPr lang="de-DE" dirty="0">
                <a:latin typeface="Arial" pitchFamily="34" charset="0"/>
                <a:cs typeface="Arial" pitchFamily="34" charset="0"/>
              </a:rPr>
              <a:t>.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We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used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this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as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measure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creativity</a:t>
            </a:r>
            <a:r>
              <a:rPr lang="de-DE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de-DE" dirty="0">
              <a:latin typeface="Arial" pitchFamily="34" charset="0"/>
              <a:cs typeface="Arial" pitchFamily="34" charset="0"/>
            </a:endParaRPr>
          </a:p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http://www.tvta-maximiliansau.de/images/Kamera%20auf%20Stativ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7828" y="-171400"/>
            <a:ext cx="1556172" cy="1656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1751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62068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de-DE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 II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814199" y="1354773"/>
            <a:ext cx="3154402" cy="1269365"/>
            <a:chOff x="5580112" y="1484784"/>
            <a:chExt cx="3154402" cy="1269365"/>
          </a:xfrm>
        </p:grpSpPr>
        <p:pic>
          <p:nvPicPr>
            <p:cNvPr id="10" name="Grafik 9" descr="http://matthiasdressler.de/wordpress/wp-content/uploads/2010/05/home_netzwerk1-300x267.gif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80112" y="1484784"/>
              <a:ext cx="1210186" cy="1269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Grafik 10" descr="http://matthiasdressler.de/wordpress/wp-content/uploads/2010/05/home_netzwerk1-300x267.gif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524328" y="1484784"/>
              <a:ext cx="1210186" cy="1269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feld 11"/>
            <p:cNvSpPr txBox="1"/>
            <p:nvPr/>
          </p:nvSpPr>
          <p:spPr>
            <a:xfrm>
              <a:off x="6948264" y="1700808"/>
              <a:ext cx="4320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4000" dirty="0"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323528" y="1700808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1. The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findings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questionnaire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statistical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correlate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camera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recording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 QAP-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correlation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&lt; .7)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323528" y="306896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statistically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creative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298452" y="3861048"/>
            <a:ext cx="8496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3. .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high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betweeness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centrality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(R</a:t>
            </a:r>
            <a:r>
              <a:rPr lang="de-DE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=41%)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Children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young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adults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high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centrality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opinion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(R</a:t>
            </a:r>
            <a:r>
              <a:rPr lang="de-DE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=39%)</a:t>
            </a:r>
          </a:p>
        </p:txBody>
      </p:sp>
    </p:spTree>
    <p:extLst>
      <p:ext uri="{BB962C8B-B14F-4D97-AF65-F5344CB8AC3E}">
        <p14:creationId xmlns:p14="http://schemas.microsoft.com/office/powerpoint/2010/main" val="1575446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3006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Scientific Study III</a:t>
            </a:r>
          </a:p>
        </p:txBody>
      </p:sp>
      <p:sp>
        <p:nvSpPr>
          <p:cNvPr id="9" name="Rechteck 8"/>
          <p:cNvSpPr/>
          <p:nvPr/>
        </p:nvSpPr>
        <p:spPr>
          <a:xfrm>
            <a:off x="2699792" y="5125226"/>
            <a:ext cx="38352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http://swarmcreativity.blogspot.com/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35534" y="1388982"/>
            <a:ext cx="7488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investigating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larger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companies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140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interviews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analyses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broadcasting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scanned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projects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‚Condor‘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developed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MIT, Peter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Gloor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The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underlying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was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whether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find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same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persons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calculating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betweenness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centrality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1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2" name="Rechteck 1"/>
          <p:cNvSpPr/>
          <p:nvPr/>
        </p:nvSpPr>
        <p:spPr>
          <a:xfrm>
            <a:off x="1146969" y="5400313"/>
            <a:ext cx="74887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could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75%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0" y="1166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Resultate III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447711"/>
              </p:ext>
            </p:extLst>
          </p:nvPr>
        </p:nvGraphicFramePr>
        <p:xfrm>
          <a:off x="683568" y="942886"/>
          <a:ext cx="7776862" cy="4214305"/>
        </p:xfrm>
        <a:graphic>
          <a:graphicData uri="http://schemas.openxmlformats.org/drawingml/2006/table">
            <a:tbl>
              <a:tblPr/>
              <a:tblGrid>
                <a:gridCol w="1815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2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9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9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272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Company</a:t>
                      </a:r>
                      <a:endParaRPr lang="de-DE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Industry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Number of interviews for lead user identification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Number of forums searched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Lead users identified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Deutsche Telekom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Telecommunications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205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498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Deutsche Telekom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Telecommunications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Frequentis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Airline communications and information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367</a:t>
                      </a:r>
                      <a:endParaRPr lang="de-DE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I.S.A.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Automation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270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28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Kotányi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Food 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162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MAM Babyartikel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Consumer goods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246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137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OMV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Energy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60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7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Ottakringer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Food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250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Palfinger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Forklift trucks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160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Palfinger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Forklift trucks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157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184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Schindler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Escalators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223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10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Schindler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Escalators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206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Siemens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Automotive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158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013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Siemens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Communications technology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170</a:t>
                      </a:r>
                      <a:endParaRPr lang="de-DE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6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Stock 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Food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186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n.a.</a:t>
                      </a:r>
                      <a:endParaRPr lang="de-DE" sz="1200" b="1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819910" algn="l"/>
                        </a:tabLst>
                      </a:pPr>
                      <a:r>
                        <a:rPr lang="en-US" sz="12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</a:t>
                      </a:r>
                      <a:endParaRPr lang="de-DE" sz="1200" b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0137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-27531" y="26350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Scientific Study IV</a:t>
            </a:r>
          </a:p>
          <a:p>
            <a:pPr algn="ctr"/>
            <a:endParaRPr lang="de-D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347864" y="4744574"/>
            <a:ext cx="2313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http://www.plbg.com/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83918" y="904332"/>
            <a:ext cx="7488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Another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IV, was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engaged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online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– PlumbingForum.com in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cooperation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Airbus.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This Forum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around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50000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contains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575000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posts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165000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threads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‚Condor‘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indentified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betweenness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centrality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analysing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posts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threads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Nethnography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characeristics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members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Belz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F.-M.,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Baumbach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W. 2010.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Netnography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as a Method of Lead User Identification.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Creativity and Innovation Management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 (3) 304-313.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983918" y="530876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: Members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lead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significant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betweenness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centrality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1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6649" y="692696"/>
            <a:ext cx="7086600" cy="495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398897" y="229837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Increase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„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“ in journal-abstracts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Rechteck 7"/>
          <p:cNvSpPr/>
          <p:nvPr/>
        </p:nvSpPr>
        <p:spPr>
          <a:xfrm>
            <a:off x="611560" y="764704"/>
            <a:ext cx="828092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</a:rPr>
              <a:t>J.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Kratzer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Ch. Lettl, (2008) ‘A social network perspective of Lead Users and Creativity: An empirical study among children’,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Creativity and Innovation Management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17, pp. 26-36. 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Tudor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Rickards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BEST PAPER AWARD 2008</a:t>
            </a:r>
            <a:br>
              <a:rPr lang="en-US" sz="1400" dirty="0">
                <a:latin typeface="Arial" pitchFamily="34" charset="0"/>
                <a:cs typeface="Arial" pitchFamily="34" charset="0"/>
              </a:rPr>
            </a:br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Arial" pitchFamily="34" charset="0"/>
                <a:cs typeface="Arial" pitchFamily="34" charset="0"/>
              </a:rPr>
              <a:t>J.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Kratzer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Ch. Lettl, (2009) ‘The distinctive role of lead users and opinion leaders in the social networks of schoolchildren', </a:t>
            </a:r>
            <a:r>
              <a:rPr lang="en-US" sz="1400" i="1" dirty="0">
                <a:latin typeface="Arial" pitchFamily="34" charset="0"/>
                <a:cs typeface="Arial" pitchFamily="34" charset="0"/>
              </a:rPr>
              <a:t>Journal of Consumer Research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36, 646-659. </a:t>
            </a: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de-DE" sz="1400" dirty="0">
                <a:latin typeface="Arial" pitchFamily="34" charset="0"/>
                <a:cs typeface="Arial" pitchFamily="34" charset="0"/>
              </a:rPr>
              <a:t>N.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Osterloo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J. Kratzer, M. C. Achterkamp, (2010) '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Applying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lead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user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theory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to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young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adults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', 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Young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Consumers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: Insight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and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Ideas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for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Responsible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Marketers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11, pp. 5-23. </a:t>
            </a:r>
            <a:r>
              <a:rPr lang="de-DE" sz="1400" b="1" i="1" dirty="0">
                <a:latin typeface="Arial" pitchFamily="34" charset="0"/>
                <a:cs typeface="Arial" pitchFamily="34" charset="0"/>
              </a:rPr>
              <a:t>Outstanding Paper Award </a:t>
            </a:r>
            <a:r>
              <a:rPr lang="de-DE" sz="1400" b="1" i="1" dirty="0" err="1">
                <a:latin typeface="Arial" pitchFamily="34" charset="0"/>
                <a:cs typeface="Arial" pitchFamily="34" charset="0"/>
              </a:rPr>
              <a:t>at</a:t>
            </a:r>
            <a:r>
              <a:rPr lang="de-DE" sz="1400" b="1" i="1" dirty="0">
                <a:latin typeface="Arial" pitchFamily="34" charset="0"/>
                <a:cs typeface="Arial" pitchFamily="34" charset="0"/>
              </a:rPr>
              <a:t> LITERATI NETWORK AWARDS FOR EXCELLENCE 2011</a:t>
            </a:r>
            <a:endParaRPr lang="en-US" sz="1400" b="1" i="1" dirty="0">
              <a:latin typeface="Arial" pitchFamily="34" charset="0"/>
              <a:cs typeface="Arial" pitchFamily="34" charset="0"/>
            </a:endParaRPr>
          </a:p>
          <a:p>
            <a:endParaRPr lang="en-US" sz="1400" dirty="0">
              <a:latin typeface="Arial" pitchFamily="34" charset="0"/>
              <a:cs typeface="Arial" pitchFamily="34" charset="0"/>
            </a:endParaRPr>
          </a:p>
          <a:p>
            <a:r>
              <a:rPr lang="de-DE" sz="1400" dirty="0">
                <a:latin typeface="Arial" pitchFamily="34" charset="0"/>
                <a:cs typeface="Arial" pitchFamily="34" charset="0"/>
              </a:rPr>
              <a:t>J. Kratzer,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Ch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. Lettl (2011) 'Die Identifizierung von Lead Usern über soziale Netzwerke: Eine empirische Untersuchung unter jungen Konsumenten', 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Zeitschrift für Betriebswirtschaft,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 5, pp. 83-110.</a:t>
            </a:r>
          </a:p>
          <a:p>
            <a:endParaRPr lang="de-DE" sz="1400" dirty="0">
              <a:latin typeface="Arial" pitchFamily="34" charset="0"/>
              <a:cs typeface="Arial" pitchFamily="34" charset="0"/>
            </a:endParaRPr>
          </a:p>
          <a:p>
            <a:r>
              <a:rPr lang="de-DE" sz="1400" dirty="0">
                <a:latin typeface="Arial" pitchFamily="34" charset="0"/>
                <a:cs typeface="Arial" pitchFamily="34" charset="0"/>
              </a:rPr>
              <a:t>J. Kratzer, </a:t>
            </a:r>
            <a:r>
              <a:rPr lang="de-DE" sz="1400" dirty="0" err="1">
                <a:latin typeface="Arial" pitchFamily="34" charset="0"/>
                <a:cs typeface="Arial" pitchFamily="34" charset="0"/>
              </a:rPr>
              <a:t>Ch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. Lettl, N. Franke, P. Gloor (2015) '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 Identifying Lead Users in Social Networks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', 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Journal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of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i="1" dirty="0" err="1">
                <a:latin typeface="Arial" pitchFamily="34" charset="0"/>
                <a:cs typeface="Arial" pitchFamily="34" charset="0"/>
              </a:rPr>
              <a:t>Product</a:t>
            </a:r>
            <a:r>
              <a:rPr lang="de-DE" sz="1400" i="1" dirty="0">
                <a:latin typeface="Arial" pitchFamily="34" charset="0"/>
                <a:cs typeface="Arial" pitchFamily="34" charset="0"/>
              </a:rPr>
              <a:t> Innovation Management</a:t>
            </a:r>
            <a:r>
              <a:rPr lang="de-DE" sz="1400" dirty="0">
                <a:latin typeface="Arial" pitchFamily="34" charset="0"/>
                <a:cs typeface="Arial" pitchFamily="34" charset="0"/>
              </a:rPr>
              <a:t>, 33, pp. 201-216.</a:t>
            </a:r>
          </a:p>
          <a:p>
            <a:br>
              <a:rPr lang="en-US" sz="1400" dirty="0">
                <a:latin typeface="Arial" pitchFamily="34" charset="0"/>
                <a:cs typeface="Arial" pitchFamily="34" charset="0"/>
              </a:rPr>
            </a:br>
            <a:endParaRPr lang="de-DE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499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8897" y="229837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Technology Transfer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 bwMode="auto">
          <a:xfrm>
            <a:off x="314526" y="4830621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dirty="0">
                <a:solidFill>
                  <a:schemeClr val="tx1"/>
                </a:solidFill>
              </a:rPr>
              <a:t>The German network of transfer offices</a:t>
            </a:r>
          </a:p>
        </p:txBody>
      </p:sp>
      <p:pic>
        <p:nvPicPr>
          <p:cNvPr id="10" name="Grafik 0" descr="Bild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1" y="668753"/>
            <a:ext cx="75596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67544" y="5389281"/>
            <a:ext cx="91450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Kratzer, H. Haase, A. Lautenschläger (2010) 'Benchmarking deutscher Transferstellen: Transferpotential, Transferkapazität, Transferaktivitäten im deutschlandweiten Vergleich, Berlin u.a..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917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1895" y="2492896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Alliances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Cooperations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625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Inhaltsplatzhalter 2"/>
          <p:cNvSpPr txBox="1">
            <a:spLocks/>
          </p:cNvSpPr>
          <p:nvPr>
            <p:custDataLst>
              <p:tags r:id="rId1"/>
            </p:custDataLst>
          </p:nvPr>
        </p:nvSpPr>
        <p:spPr bwMode="auto">
          <a:xfrm>
            <a:off x="559744" y="1124818"/>
            <a:ext cx="8408987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 marL="342900" indent="-3429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r>
              <a:rPr lang="en-GB" altLang="de-DE" sz="1200" dirty="0">
                <a:solidFill>
                  <a:srgbClr val="4D4D4D"/>
                </a:solidFill>
              </a:rPr>
              <a:t>Research setting: National R&amp;D network “</a:t>
            </a:r>
            <a:r>
              <a:rPr lang="en-GB" altLang="de-DE" sz="1200" dirty="0" err="1">
                <a:solidFill>
                  <a:srgbClr val="4D4D4D"/>
                </a:solidFill>
              </a:rPr>
              <a:t>Inno.CNT</a:t>
            </a:r>
            <a:r>
              <a:rPr lang="en-GB" altLang="de-DE" sz="1200" dirty="0">
                <a:solidFill>
                  <a:srgbClr val="4D4D4D"/>
                </a:solidFill>
              </a:rPr>
              <a:t>” (nanotechnologies)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GB" altLang="de-DE" sz="1200" dirty="0">
                <a:solidFill>
                  <a:srgbClr val="4D4D4D"/>
                </a:solidFill>
              </a:rPr>
              <a:t>Description: 90 companies, 250 individuals, 25 project groups, 50€Million BMBF funding, duration 2008-2014</a:t>
            </a:r>
          </a:p>
          <a:p>
            <a:pPr>
              <a:lnSpc>
                <a:spcPct val="100000"/>
              </a:lnSpc>
              <a:buClrTx/>
              <a:buSzTx/>
            </a:pPr>
            <a:r>
              <a:rPr lang="en-GB" altLang="de-DE" sz="1200" dirty="0">
                <a:solidFill>
                  <a:srgbClr val="4D4D4D"/>
                </a:solidFill>
              </a:rPr>
              <a:t>Research project: Case study analysing network structure and processes with focus on network value creation  </a:t>
            </a: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6196956" y="2299567"/>
            <a:ext cx="2627313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en-US"/>
          </a:p>
        </p:txBody>
      </p:sp>
      <p:sp>
        <p:nvSpPr>
          <p:cNvPr id="10" name="Oval 31"/>
          <p:cNvSpPr>
            <a:spLocks noChangeAspect="1" noChangeArrowheads="1"/>
          </p:cNvSpPr>
          <p:nvPr/>
        </p:nvSpPr>
        <p:spPr bwMode="gray">
          <a:xfrm>
            <a:off x="6165205" y="2009055"/>
            <a:ext cx="247650" cy="227012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60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11" name="Content Placeholder 5" descr="Ruch - Novoplast a3_stossfaenger_frontansicht1_f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23997" r="5273" b="18419"/>
          <a:stretch>
            <a:fillRect/>
          </a:stretch>
        </p:blipFill>
        <p:spPr bwMode="auto">
          <a:xfrm>
            <a:off x="6196955" y="4553818"/>
            <a:ext cx="2647950" cy="102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3"/>
          <a:stretch>
            <a:fillRect/>
          </a:stretch>
        </p:blipFill>
        <p:spPr bwMode="auto">
          <a:xfrm>
            <a:off x="7549505" y="2763117"/>
            <a:ext cx="1295400" cy="1449388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317606" y="2245593"/>
            <a:ext cx="2646363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500">
                <a:solidFill>
                  <a:srgbClr val="4D4D4D"/>
                </a:solidFill>
              </a:rPr>
              <a:t>  Sample product applications</a:t>
            </a:r>
          </a:p>
        </p:txBody>
      </p:sp>
      <p:sp>
        <p:nvSpPr>
          <p:cNvPr id="14" name="AutoShape 27"/>
          <p:cNvSpPr>
            <a:spLocks noChangeArrowheads="1"/>
          </p:cNvSpPr>
          <p:nvPr/>
        </p:nvSpPr>
        <p:spPr bwMode="gray">
          <a:xfrm rot="5400000">
            <a:off x="1898005" y="4242667"/>
            <a:ext cx="2476500" cy="2159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>
              <a:solidFill>
                <a:schemeClr val="tx1"/>
              </a:solidFill>
            </a:endParaRPr>
          </a:p>
        </p:txBody>
      </p:sp>
      <p:pic>
        <p:nvPicPr>
          <p:cNvPr id="15" name="Picture 6" descr="ZBTz-rohmaterial-bpp-200610-2"/>
          <p:cNvPicPr preferRelativeResize="0"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505" y="4329980"/>
            <a:ext cx="2465388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" t="23215" r="26395" b="22659"/>
          <a:stretch>
            <a:fillRect/>
          </a:stretch>
        </p:blipFill>
        <p:spPr bwMode="auto">
          <a:xfrm>
            <a:off x="3358505" y="2707555"/>
            <a:ext cx="2465388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nt_agglomerat"/>
          <p:cNvPicPr preferRelativeResize="0">
            <a:picLocks noChangeArrowheads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4" y="2707555"/>
            <a:ext cx="2465387" cy="1244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3366444" y="2299567"/>
            <a:ext cx="2466975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en-US"/>
          </a:p>
        </p:txBody>
      </p:sp>
      <p:sp>
        <p:nvSpPr>
          <p:cNvPr id="19" name="Oval 31"/>
          <p:cNvSpPr>
            <a:spLocks noChangeAspect="1" noChangeArrowheads="1"/>
          </p:cNvSpPr>
          <p:nvPr/>
        </p:nvSpPr>
        <p:spPr bwMode="gray">
          <a:xfrm>
            <a:off x="3356918" y="2009055"/>
            <a:ext cx="247650" cy="227012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6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415656" y="2245593"/>
            <a:ext cx="246697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500">
                <a:solidFill>
                  <a:srgbClr val="4D4D4D"/>
                </a:solidFill>
              </a:rPr>
              <a:t>Nanotubes ready for use</a:t>
            </a:r>
          </a:p>
        </p:txBody>
      </p:sp>
      <p:sp>
        <p:nvSpPr>
          <p:cNvPr id="21" name="Line 20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83544" y="2299567"/>
            <a:ext cx="2473325" cy="0"/>
          </a:xfrm>
          <a:prstGeom prst="line">
            <a:avLst/>
          </a:prstGeom>
          <a:noFill/>
          <a:ln w="25400">
            <a:solidFill>
              <a:srgbClr val="4D4D4D"/>
            </a:solidFill>
            <a:round/>
            <a:headEnd type="non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/>
          <a:p>
            <a:endParaRPr lang="en-US"/>
          </a:p>
        </p:txBody>
      </p:sp>
      <p:sp>
        <p:nvSpPr>
          <p:cNvPr id="22" name="Oval 31"/>
          <p:cNvSpPr>
            <a:spLocks noChangeAspect="1" noChangeArrowheads="1"/>
          </p:cNvSpPr>
          <p:nvPr>
            <p:custDataLst>
              <p:tags r:id="rId7"/>
            </p:custDataLst>
          </p:nvPr>
        </p:nvSpPr>
        <p:spPr bwMode="gray">
          <a:xfrm>
            <a:off x="435918" y="2009055"/>
            <a:ext cx="247650" cy="227012"/>
          </a:xfrm>
          <a:prstGeom prst="ellipse">
            <a:avLst/>
          </a:prstGeom>
          <a:solidFill>
            <a:srgbClr val="0070C0"/>
          </a:solidFill>
          <a:ln w="9525" algn="ctr">
            <a:solidFill>
              <a:srgbClr val="0070C0"/>
            </a:solidFill>
            <a:round/>
            <a:headEnd/>
            <a:tailEnd/>
          </a:ln>
        </p:spPr>
        <p:txBody>
          <a:bodyPr wrap="none" lIns="0" tIns="0" rIns="0" bIns="0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6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3" name="Rectangle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37519" y="2245593"/>
            <a:ext cx="2466975" cy="309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 type="none" w="lg" len="lg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none" tIns="91440" bIns="91440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de-DE" sz="1500">
                <a:solidFill>
                  <a:srgbClr val="4D4D4D"/>
                </a:solidFill>
              </a:rPr>
              <a:t>      Carbon Nanotubes (close-up)</a:t>
            </a:r>
          </a:p>
        </p:txBody>
      </p:sp>
      <p:pic>
        <p:nvPicPr>
          <p:cNvPr id="24" name="Picture 4" descr="makroaufnahme"/>
          <p:cNvPicPr preferRelativeResize="0">
            <a:picLocks noChangeArrowheads="1"/>
          </p:cNvPicPr>
          <p:nvPr>
            <p:custDataLst>
              <p:tags r:id="rId9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4" y="4345856"/>
            <a:ext cx="2465387" cy="1228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39751"/>
          <a:stretch>
            <a:fillRect/>
          </a:stretch>
        </p:blipFill>
        <p:spPr bwMode="auto">
          <a:xfrm>
            <a:off x="6219181" y="2761530"/>
            <a:ext cx="1292225" cy="1447800"/>
          </a:xfrm>
          <a:prstGeom prst="rect">
            <a:avLst/>
          </a:prstGeom>
          <a:noFill/>
          <a:ln w="9525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683568" y="332656"/>
            <a:ext cx="8075612" cy="922337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de-DE" sz="2400" dirty="0">
                <a:ea typeface="+mj-ea"/>
              </a:rPr>
              <a:t>Interorganizational Innovation Networks</a:t>
            </a:r>
          </a:p>
          <a:p>
            <a:pPr algn="ctr">
              <a:defRPr/>
            </a:pPr>
            <a:r>
              <a:rPr lang="en-US" sz="1600" dirty="0">
                <a:ea typeface="+mj-ea"/>
              </a:rPr>
              <a:t>Creating</a:t>
            </a:r>
            <a:r>
              <a:rPr lang="de-DE" sz="1600" dirty="0">
                <a:ea typeface="+mj-ea"/>
              </a:rPr>
              <a:t> a National Lead Market in Nanotechnologies</a:t>
            </a: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gray">
          <a:xfrm rot="5400000">
            <a:off x="4796780" y="4242667"/>
            <a:ext cx="2476500" cy="215900"/>
          </a:xfrm>
          <a:prstGeom prst="triangle">
            <a:avLst>
              <a:gd name="adj" fmla="val 50000"/>
            </a:avLst>
          </a:prstGeom>
          <a:solidFill>
            <a:srgbClr val="0070C0"/>
          </a:solidFill>
          <a:ln w="9525" algn="ctr">
            <a:solidFill>
              <a:srgbClr val="B2B2B2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de-D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26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4" name="Rectangle 86"/>
          <p:cNvSpPr>
            <a:spLocks noChangeArrowheads="1"/>
          </p:cNvSpPr>
          <p:nvPr/>
        </p:nvSpPr>
        <p:spPr bwMode="auto">
          <a:xfrm>
            <a:off x="1331640" y="456653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7" name="Rectangle 146"/>
          <p:cNvSpPr>
            <a:spLocks noChangeArrowheads="1"/>
          </p:cNvSpPr>
          <p:nvPr/>
        </p:nvSpPr>
        <p:spPr bwMode="auto">
          <a:xfrm>
            <a:off x="361341" y="1275916"/>
            <a:ext cx="1173148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" name="Canvas 1052"/>
          <p:cNvGrpSpPr/>
          <p:nvPr/>
        </p:nvGrpSpPr>
        <p:grpSpPr>
          <a:xfrm>
            <a:off x="866557" y="318415"/>
            <a:ext cx="7992888" cy="4104456"/>
            <a:chOff x="0" y="0"/>
            <a:chExt cx="6229985" cy="2381250"/>
          </a:xfrm>
        </p:grpSpPr>
        <p:sp>
          <p:nvSpPr>
            <p:cNvPr id="69" name="Rechteck 68"/>
            <p:cNvSpPr/>
            <p:nvPr/>
          </p:nvSpPr>
          <p:spPr>
            <a:xfrm>
              <a:off x="0" y="0"/>
              <a:ext cx="6229985" cy="2381250"/>
            </a:xfrm>
            <a:prstGeom prst="rect">
              <a:avLst/>
            </a:prstGeom>
            <a:noFill/>
          </p:spPr>
        </p:sp>
        <p:sp>
          <p:nvSpPr>
            <p:cNvPr id="70" name="Text Box 96"/>
            <p:cNvSpPr txBox="1">
              <a:spLocks noChangeArrowheads="1"/>
            </p:cNvSpPr>
            <p:nvPr/>
          </p:nvSpPr>
          <p:spPr bwMode="auto">
            <a:xfrm>
              <a:off x="0" y="920619"/>
              <a:ext cx="842011" cy="316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Contact Frequency</a:t>
              </a:r>
            </a:p>
          </p:txBody>
        </p:sp>
        <p:sp>
          <p:nvSpPr>
            <p:cNvPr id="71" name="Text Box 97"/>
            <p:cNvSpPr txBox="1">
              <a:spLocks noChangeArrowheads="1"/>
            </p:cNvSpPr>
            <p:nvPr/>
          </p:nvSpPr>
          <p:spPr bwMode="auto">
            <a:xfrm>
              <a:off x="0" y="1271827"/>
              <a:ext cx="579408" cy="316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Trust</a:t>
              </a:r>
            </a:p>
          </p:txBody>
        </p:sp>
        <p:sp>
          <p:nvSpPr>
            <p:cNvPr id="72" name="Text Box 98"/>
            <p:cNvSpPr txBox="1">
              <a:spLocks noChangeArrowheads="1"/>
            </p:cNvSpPr>
            <p:nvPr/>
          </p:nvSpPr>
          <p:spPr bwMode="auto">
            <a:xfrm>
              <a:off x="0" y="1667735"/>
              <a:ext cx="579408" cy="3167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Reliability</a:t>
              </a:r>
            </a:p>
          </p:txBody>
        </p:sp>
        <p:cxnSp>
          <p:nvCxnSpPr>
            <p:cNvPr id="73" name="Straight Connector 99"/>
            <p:cNvCxnSpPr/>
            <p:nvPr/>
          </p:nvCxnSpPr>
          <p:spPr bwMode="auto">
            <a:xfrm>
              <a:off x="958213" y="1079023"/>
              <a:ext cx="132951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4" name="Straight Connector 100"/>
            <p:cNvCxnSpPr/>
            <p:nvPr/>
          </p:nvCxnSpPr>
          <p:spPr bwMode="auto">
            <a:xfrm flipH="1">
              <a:off x="1697223" y="940320"/>
              <a:ext cx="0" cy="980121"/>
            </a:xfrm>
            <a:prstGeom prst="line">
              <a:avLst/>
            </a:prstGeom>
            <a:noFill/>
            <a:ln w="6350">
              <a:solidFill>
                <a:srgbClr val="7F7F7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5" name="Straight Connector 101"/>
            <p:cNvCxnSpPr/>
            <p:nvPr/>
          </p:nvCxnSpPr>
          <p:spPr bwMode="auto">
            <a:xfrm>
              <a:off x="1273017" y="1077723"/>
              <a:ext cx="89801" cy="35850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6" name="Straight Connector 102"/>
            <p:cNvCxnSpPr/>
            <p:nvPr/>
          </p:nvCxnSpPr>
          <p:spPr bwMode="auto">
            <a:xfrm flipH="1">
              <a:off x="1272717" y="1448330"/>
              <a:ext cx="89601" cy="36420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7" name="Straight Connector 103"/>
            <p:cNvCxnSpPr/>
            <p:nvPr/>
          </p:nvCxnSpPr>
          <p:spPr bwMode="auto">
            <a:xfrm flipH="1">
              <a:off x="1965727" y="1077723"/>
              <a:ext cx="72501" cy="35840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104"/>
            <p:cNvCxnSpPr/>
            <p:nvPr/>
          </p:nvCxnSpPr>
          <p:spPr bwMode="auto">
            <a:xfrm flipH="1">
              <a:off x="1894326" y="1436130"/>
              <a:ext cx="71401" cy="37640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9" name="Text Box 105"/>
            <p:cNvSpPr txBox="1">
              <a:spLocks noChangeArrowheads="1"/>
            </p:cNvSpPr>
            <p:nvPr/>
          </p:nvSpPr>
          <p:spPr bwMode="auto">
            <a:xfrm>
              <a:off x="1001214" y="124903"/>
              <a:ext cx="1375619" cy="1554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Most Beneficial Combination</a:t>
              </a:r>
            </a:p>
          </p:txBody>
        </p:sp>
        <p:sp>
          <p:nvSpPr>
            <p:cNvPr id="80" name="Rectangle 106"/>
            <p:cNvSpPr>
              <a:spLocks noChangeArrowheads="1"/>
            </p:cNvSpPr>
            <p:nvPr/>
          </p:nvSpPr>
          <p:spPr bwMode="auto">
            <a:xfrm>
              <a:off x="1021414" y="898519"/>
              <a:ext cx="537907" cy="105792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107"/>
            <p:cNvSpPr>
              <a:spLocks noChangeArrowheads="1"/>
            </p:cNvSpPr>
            <p:nvPr/>
          </p:nvSpPr>
          <p:spPr bwMode="auto">
            <a:xfrm>
              <a:off x="1816825" y="898519"/>
              <a:ext cx="537807" cy="105792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Isosceles Triangle 108"/>
            <p:cNvSpPr>
              <a:spLocks noChangeArrowheads="1"/>
            </p:cNvSpPr>
            <p:nvPr/>
          </p:nvSpPr>
          <p:spPr bwMode="auto">
            <a:xfrm rot="16200000">
              <a:off x="1626822" y="1808140"/>
              <a:ext cx="125403" cy="612708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 w="6350">
              <a:solidFill>
                <a:srgbClr val="BFBF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Text Box 109"/>
            <p:cNvSpPr txBox="1">
              <a:spLocks noChangeArrowheads="1"/>
            </p:cNvSpPr>
            <p:nvPr/>
          </p:nvSpPr>
          <p:spPr bwMode="auto">
            <a:xfrm>
              <a:off x="1000314" y="2010642"/>
              <a:ext cx="377505" cy="22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Low tie strength</a:t>
              </a:r>
            </a:p>
          </p:txBody>
        </p:sp>
        <p:cxnSp>
          <p:nvCxnSpPr>
            <p:cNvPr id="84" name="Straight Connector 110"/>
            <p:cNvCxnSpPr/>
            <p:nvPr/>
          </p:nvCxnSpPr>
          <p:spPr bwMode="auto">
            <a:xfrm flipV="1">
              <a:off x="2778138" y="1076323"/>
              <a:ext cx="11506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Connector 111"/>
            <p:cNvCxnSpPr/>
            <p:nvPr/>
          </p:nvCxnSpPr>
          <p:spPr bwMode="auto">
            <a:xfrm flipH="1">
              <a:off x="3381446" y="940520"/>
              <a:ext cx="0" cy="9785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112"/>
            <p:cNvCxnSpPr/>
            <p:nvPr/>
          </p:nvCxnSpPr>
          <p:spPr bwMode="auto">
            <a:xfrm>
              <a:off x="2957340" y="1077623"/>
              <a:ext cx="88201" cy="35690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Connector 113"/>
            <p:cNvCxnSpPr/>
            <p:nvPr/>
          </p:nvCxnSpPr>
          <p:spPr bwMode="auto">
            <a:xfrm flipH="1">
              <a:off x="2957140" y="1436430"/>
              <a:ext cx="88301" cy="3746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Connector 114"/>
            <p:cNvCxnSpPr/>
            <p:nvPr/>
          </p:nvCxnSpPr>
          <p:spPr bwMode="auto">
            <a:xfrm flipH="1">
              <a:off x="3649550" y="1077623"/>
              <a:ext cx="71101" cy="35690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115"/>
            <p:cNvCxnSpPr/>
            <p:nvPr/>
          </p:nvCxnSpPr>
          <p:spPr bwMode="auto">
            <a:xfrm flipH="1">
              <a:off x="3578349" y="1436430"/>
              <a:ext cx="69901" cy="3746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116"/>
            <p:cNvCxnSpPr/>
            <p:nvPr/>
          </p:nvCxnSpPr>
          <p:spPr bwMode="auto">
            <a:xfrm flipV="1">
              <a:off x="2778238" y="1435130"/>
              <a:ext cx="11507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1" name="Rectangle 117"/>
            <p:cNvSpPr>
              <a:spLocks noChangeArrowheads="1"/>
            </p:cNvSpPr>
            <p:nvPr/>
          </p:nvSpPr>
          <p:spPr bwMode="auto">
            <a:xfrm>
              <a:off x="2712737" y="898519"/>
              <a:ext cx="522907" cy="105612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hangingPunct="0">
                <a:spcAft>
                  <a:spcPts val="1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92" name="Rectangle 118"/>
            <p:cNvSpPr>
              <a:spLocks noChangeArrowheads="1"/>
            </p:cNvSpPr>
            <p:nvPr/>
          </p:nvSpPr>
          <p:spPr bwMode="auto">
            <a:xfrm>
              <a:off x="3510048" y="898519"/>
              <a:ext cx="526507" cy="105612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hangingPunct="0">
                <a:spcAft>
                  <a:spcPts val="1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93" name="Freeform 119"/>
            <p:cNvSpPr>
              <a:spLocks/>
            </p:cNvSpPr>
            <p:nvPr/>
          </p:nvSpPr>
          <p:spPr bwMode="gray">
            <a:xfrm>
              <a:off x="4827966" y="1328428"/>
              <a:ext cx="866912" cy="216605"/>
            </a:xfrm>
            <a:custGeom>
              <a:avLst/>
              <a:gdLst>
                <a:gd name="T0" fmla="*/ 2147483647 w 3884"/>
                <a:gd name="T1" fmla="*/ 2147483647 h 1600"/>
                <a:gd name="T2" fmla="*/ 2147483647 w 3884"/>
                <a:gd name="T3" fmla="*/ 2147483647 h 1600"/>
                <a:gd name="T4" fmla="*/ 2147483647 w 3884"/>
                <a:gd name="T5" fmla="*/ 2147483647 h 1600"/>
                <a:gd name="T6" fmla="*/ 2147483647 w 3884"/>
                <a:gd name="T7" fmla="*/ 540423789 h 1600"/>
                <a:gd name="T8" fmla="*/ 1458330096 w 3884"/>
                <a:gd name="T9" fmla="*/ 2147483647 h 1600"/>
                <a:gd name="T10" fmla="*/ 2147483647 w 3884"/>
                <a:gd name="T11" fmla="*/ 2147483647 h 1600"/>
                <a:gd name="T12" fmla="*/ 0 w 3884"/>
                <a:gd name="T13" fmla="*/ 2147483647 h 1600"/>
                <a:gd name="T14" fmla="*/ 2147483647 w 3884"/>
                <a:gd name="T15" fmla="*/ 268242414 h 1600"/>
                <a:gd name="T16" fmla="*/ 2147483647 w 3884"/>
                <a:gd name="T17" fmla="*/ 2147483647 h 1600"/>
                <a:gd name="T18" fmla="*/ 2147483647 w 3884"/>
                <a:gd name="T19" fmla="*/ 2147483647 h 1600"/>
                <a:gd name="T20" fmla="*/ 2147483647 w 3884"/>
                <a:gd name="T21" fmla="*/ 2147483647 h 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84"/>
                <a:gd name="T34" fmla="*/ 0 h 1600"/>
                <a:gd name="T35" fmla="*/ 3884 w 3884"/>
                <a:gd name="T36" fmla="*/ 1600 h 16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84" h="1600">
                  <a:moveTo>
                    <a:pt x="297" y="1346"/>
                  </a:moveTo>
                  <a:cubicBezTo>
                    <a:pt x="918" y="1523"/>
                    <a:pt x="1726" y="1533"/>
                    <a:pt x="2310" y="1448"/>
                  </a:cubicBezTo>
                  <a:cubicBezTo>
                    <a:pt x="3125" y="1334"/>
                    <a:pt x="3798" y="1192"/>
                    <a:pt x="3810" y="884"/>
                  </a:cubicBezTo>
                  <a:cubicBezTo>
                    <a:pt x="3822" y="576"/>
                    <a:pt x="3114" y="204"/>
                    <a:pt x="1945" y="137"/>
                  </a:cubicBezTo>
                  <a:cubicBezTo>
                    <a:pt x="645" y="63"/>
                    <a:pt x="74" y="564"/>
                    <a:pt x="74" y="724"/>
                  </a:cubicBezTo>
                  <a:cubicBezTo>
                    <a:pt x="74" y="884"/>
                    <a:pt x="394" y="1032"/>
                    <a:pt x="781" y="1072"/>
                  </a:cubicBezTo>
                  <a:cubicBezTo>
                    <a:pt x="280" y="1135"/>
                    <a:pt x="0" y="912"/>
                    <a:pt x="0" y="724"/>
                  </a:cubicBezTo>
                  <a:cubicBezTo>
                    <a:pt x="0" y="536"/>
                    <a:pt x="473" y="0"/>
                    <a:pt x="1951" y="68"/>
                  </a:cubicBezTo>
                  <a:cubicBezTo>
                    <a:pt x="2863" y="110"/>
                    <a:pt x="3884" y="433"/>
                    <a:pt x="3878" y="884"/>
                  </a:cubicBezTo>
                  <a:cubicBezTo>
                    <a:pt x="3872" y="1335"/>
                    <a:pt x="2873" y="1446"/>
                    <a:pt x="2276" y="1523"/>
                  </a:cubicBezTo>
                  <a:cubicBezTo>
                    <a:pt x="1679" y="1600"/>
                    <a:pt x="553" y="1580"/>
                    <a:pt x="297" y="1346"/>
                  </a:cubicBezTo>
                  <a:close/>
                </a:path>
              </a:pathLst>
            </a:custGeom>
            <a:solidFill>
              <a:srgbClr val="000000"/>
            </a:solidFill>
            <a:ln w="6350">
              <a:solidFill>
                <a:schemeClr val="bg1">
                  <a:lumMod val="5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91440" rIns="91440" bIns="9144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cxnSp>
          <p:nvCxnSpPr>
            <p:cNvPr id="94" name="Straight Connector 120"/>
            <p:cNvCxnSpPr/>
            <p:nvPr/>
          </p:nvCxnSpPr>
          <p:spPr bwMode="auto">
            <a:xfrm>
              <a:off x="4493661" y="1079023"/>
              <a:ext cx="11506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121"/>
            <p:cNvCxnSpPr/>
            <p:nvPr/>
          </p:nvCxnSpPr>
          <p:spPr bwMode="auto">
            <a:xfrm flipH="1">
              <a:off x="5097270" y="940520"/>
              <a:ext cx="0" cy="97852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122"/>
            <p:cNvCxnSpPr/>
            <p:nvPr/>
          </p:nvCxnSpPr>
          <p:spPr bwMode="auto">
            <a:xfrm>
              <a:off x="4851866" y="1077823"/>
              <a:ext cx="513307" cy="35670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124"/>
            <p:cNvCxnSpPr/>
            <p:nvPr/>
          </p:nvCxnSpPr>
          <p:spPr bwMode="auto">
            <a:xfrm flipH="1">
              <a:off x="4851866" y="1436430"/>
              <a:ext cx="512107" cy="376108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oval" w="sm" len="sm"/>
              <a:tailEnd type="oval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126"/>
            <p:cNvCxnSpPr/>
            <p:nvPr/>
          </p:nvCxnSpPr>
          <p:spPr bwMode="auto">
            <a:xfrm flipV="1">
              <a:off x="4493861" y="1435130"/>
              <a:ext cx="11508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127"/>
            <p:cNvCxnSpPr/>
            <p:nvPr/>
          </p:nvCxnSpPr>
          <p:spPr bwMode="auto">
            <a:xfrm flipV="1">
              <a:off x="4493661" y="1811038"/>
              <a:ext cx="11508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Rectangle 1025"/>
            <p:cNvSpPr>
              <a:spLocks noChangeArrowheads="1"/>
            </p:cNvSpPr>
            <p:nvPr/>
          </p:nvSpPr>
          <p:spPr bwMode="auto">
            <a:xfrm>
              <a:off x="4397960" y="904819"/>
              <a:ext cx="1336918" cy="1049822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hangingPunct="0">
                <a:spcAft>
                  <a:spcPts val="1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01" name="Text Box 1026"/>
            <p:cNvSpPr txBox="1">
              <a:spLocks noChangeArrowheads="1"/>
            </p:cNvSpPr>
            <p:nvPr/>
          </p:nvSpPr>
          <p:spPr bwMode="auto">
            <a:xfrm>
              <a:off x="4390960" y="496510"/>
              <a:ext cx="774111" cy="370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Weak Ties (Structural Holes, Bridging Ties)</a:t>
              </a:r>
              <a:endParaRPr lang="de-D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 Box 1027"/>
            <p:cNvSpPr txBox="1">
              <a:spLocks noChangeArrowheads="1"/>
            </p:cNvSpPr>
            <p:nvPr/>
          </p:nvSpPr>
          <p:spPr bwMode="auto">
            <a:xfrm>
              <a:off x="1995827" y="2010642"/>
              <a:ext cx="377405" cy="22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High tie strength</a:t>
              </a:r>
            </a:p>
          </p:txBody>
        </p:sp>
        <p:sp>
          <p:nvSpPr>
            <p:cNvPr id="103" name="Isosceles Triangle 1028"/>
            <p:cNvSpPr>
              <a:spLocks noChangeArrowheads="1"/>
            </p:cNvSpPr>
            <p:nvPr/>
          </p:nvSpPr>
          <p:spPr bwMode="auto">
            <a:xfrm rot="16200000">
              <a:off x="3273944" y="1808140"/>
              <a:ext cx="125403" cy="612808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 w="6350">
              <a:solidFill>
                <a:srgbClr val="BFBF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Text Box 1029"/>
            <p:cNvSpPr txBox="1">
              <a:spLocks noChangeArrowheads="1"/>
            </p:cNvSpPr>
            <p:nvPr/>
          </p:nvSpPr>
          <p:spPr bwMode="auto">
            <a:xfrm>
              <a:off x="2717237" y="2010642"/>
              <a:ext cx="377505" cy="22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Low tie strength</a:t>
              </a:r>
            </a:p>
          </p:txBody>
        </p:sp>
        <p:sp>
          <p:nvSpPr>
            <p:cNvPr id="105" name="Text Box 1030"/>
            <p:cNvSpPr txBox="1">
              <a:spLocks noChangeArrowheads="1"/>
            </p:cNvSpPr>
            <p:nvPr/>
          </p:nvSpPr>
          <p:spPr bwMode="auto">
            <a:xfrm>
              <a:off x="3666250" y="2010642"/>
              <a:ext cx="377405" cy="22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High tie strength</a:t>
              </a:r>
            </a:p>
          </p:txBody>
        </p:sp>
        <p:sp>
          <p:nvSpPr>
            <p:cNvPr id="106" name="Isosceles Triangle 1031"/>
            <p:cNvSpPr>
              <a:spLocks noChangeArrowheads="1"/>
            </p:cNvSpPr>
            <p:nvPr/>
          </p:nvSpPr>
          <p:spPr bwMode="auto">
            <a:xfrm rot="16200000">
              <a:off x="5072169" y="1808140"/>
              <a:ext cx="125403" cy="612808"/>
            </a:xfrm>
            <a:prstGeom prst="triangle">
              <a:avLst>
                <a:gd name="adj" fmla="val 50000"/>
              </a:avLst>
            </a:prstGeom>
            <a:solidFill>
              <a:srgbClr val="D9D9D9"/>
            </a:solidFill>
            <a:ln w="6350">
              <a:solidFill>
                <a:srgbClr val="BFBFBF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Text Box 1032"/>
            <p:cNvSpPr txBox="1">
              <a:spLocks noChangeArrowheads="1"/>
            </p:cNvSpPr>
            <p:nvPr/>
          </p:nvSpPr>
          <p:spPr bwMode="auto">
            <a:xfrm>
              <a:off x="4448461" y="2010642"/>
              <a:ext cx="377505" cy="22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Low tie strength</a:t>
              </a:r>
            </a:p>
          </p:txBody>
        </p:sp>
        <p:sp>
          <p:nvSpPr>
            <p:cNvPr id="108" name="Text Box 1033"/>
            <p:cNvSpPr txBox="1">
              <a:spLocks noChangeArrowheads="1"/>
            </p:cNvSpPr>
            <p:nvPr/>
          </p:nvSpPr>
          <p:spPr bwMode="auto">
            <a:xfrm>
              <a:off x="5357373" y="2010642"/>
              <a:ext cx="377505" cy="22290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High tie strength</a:t>
              </a:r>
            </a:p>
          </p:txBody>
        </p:sp>
        <p:cxnSp>
          <p:nvCxnSpPr>
            <p:cNvPr id="109" name="Straight Connector 1034"/>
            <p:cNvCxnSpPr/>
            <p:nvPr/>
          </p:nvCxnSpPr>
          <p:spPr bwMode="auto">
            <a:xfrm>
              <a:off x="0" y="27501"/>
              <a:ext cx="577827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Connector 1035"/>
            <p:cNvCxnSpPr/>
            <p:nvPr/>
          </p:nvCxnSpPr>
          <p:spPr bwMode="auto">
            <a:xfrm>
              <a:off x="0" y="341507"/>
              <a:ext cx="5778279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1" name="Text Box 1036"/>
            <p:cNvSpPr txBox="1">
              <a:spLocks noChangeArrowheads="1"/>
            </p:cNvSpPr>
            <p:nvPr/>
          </p:nvSpPr>
          <p:spPr bwMode="auto">
            <a:xfrm>
              <a:off x="0" y="124903"/>
              <a:ext cx="902412" cy="1554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Sample Variables</a:t>
              </a:r>
            </a:p>
          </p:txBody>
        </p:sp>
        <p:cxnSp>
          <p:nvCxnSpPr>
            <p:cNvPr id="112" name="Straight Connector 1037"/>
            <p:cNvCxnSpPr/>
            <p:nvPr/>
          </p:nvCxnSpPr>
          <p:spPr bwMode="auto">
            <a:xfrm>
              <a:off x="266604" y="1426230"/>
              <a:ext cx="2021028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038"/>
            <p:cNvCxnSpPr/>
            <p:nvPr/>
          </p:nvCxnSpPr>
          <p:spPr bwMode="auto">
            <a:xfrm>
              <a:off x="579308" y="1826038"/>
              <a:ext cx="1708323" cy="1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4" name="Text Box 1039"/>
            <p:cNvSpPr txBox="1">
              <a:spLocks noChangeArrowheads="1"/>
            </p:cNvSpPr>
            <p:nvPr/>
          </p:nvSpPr>
          <p:spPr bwMode="auto">
            <a:xfrm>
              <a:off x="2684537" y="124903"/>
              <a:ext cx="1351018" cy="1554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Most Beneficial Combination</a:t>
              </a:r>
            </a:p>
          </p:txBody>
        </p:sp>
        <p:sp>
          <p:nvSpPr>
            <p:cNvPr id="115" name="Text Box 1040"/>
            <p:cNvSpPr txBox="1">
              <a:spLocks noChangeArrowheads="1"/>
            </p:cNvSpPr>
            <p:nvPr/>
          </p:nvSpPr>
          <p:spPr bwMode="auto">
            <a:xfrm>
              <a:off x="4459761" y="124903"/>
              <a:ext cx="1298518" cy="1554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Most </a:t>
              </a:r>
              <a:r>
                <a:rPr lang="de-DE" sz="1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Beneficial</a:t>
              </a:r>
              <a:r>
                <a:rPr lang="de-DE" sz="1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de-DE" sz="1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Combination</a:t>
              </a:r>
              <a:endParaRPr lang="de-DE" sz="1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Text Box 1041"/>
            <p:cNvSpPr txBox="1">
              <a:spLocks noChangeArrowheads="1"/>
            </p:cNvSpPr>
            <p:nvPr/>
          </p:nvSpPr>
          <p:spPr bwMode="auto">
            <a:xfrm>
              <a:off x="1610022" y="1275027"/>
              <a:ext cx="196003" cy="2751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de-D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7" name="Straight Connector 1042"/>
            <p:cNvCxnSpPr/>
            <p:nvPr/>
          </p:nvCxnSpPr>
          <p:spPr bwMode="auto">
            <a:xfrm flipV="1">
              <a:off x="2778238" y="1811038"/>
              <a:ext cx="115061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8" name="Text Box 1043"/>
            <p:cNvSpPr txBox="1">
              <a:spLocks noChangeArrowheads="1"/>
            </p:cNvSpPr>
            <p:nvPr/>
          </p:nvSpPr>
          <p:spPr bwMode="auto">
            <a:xfrm>
              <a:off x="3298445" y="1279927"/>
              <a:ext cx="196003" cy="2751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ctr" anchorCtr="0" upright="1"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lang="de-D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Text Box 1044"/>
            <p:cNvSpPr txBox="1">
              <a:spLocks noChangeArrowheads="1"/>
            </p:cNvSpPr>
            <p:nvPr/>
          </p:nvSpPr>
          <p:spPr bwMode="auto">
            <a:xfrm>
              <a:off x="5261672" y="496510"/>
              <a:ext cx="504607" cy="370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Strong Ties</a:t>
              </a:r>
            </a:p>
          </p:txBody>
        </p:sp>
        <p:sp>
          <p:nvSpPr>
            <p:cNvPr id="120" name="Text Box 1045"/>
            <p:cNvSpPr txBox="1">
              <a:spLocks noChangeArrowheads="1"/>
            </p:cNvSpPr>
            <p:nvPr/>
          </p:nvSpPr>
          <p:spPr bwMode="auto">
            <a:xfrm>
              <a:off x="3509748" y="496510"/>
              <a:ext cx="504107" cy="370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Strong Ties</a:t>
              </a:r>
            </a:p>
          </p:txBody>
        </p:sp>
        <p:sp>
          <p:nvSpPr>
            <p:cNvPr id="121" name="Text Box 1046"/>
            <p:cNvSpPr txBox="1">
              <a:spLocks noChangeArrowheads="1"/>
            </p:cNvSpPr>
            <p:nvPr/>
          </p:nvSpPr>
          <p:spPr bwMode="auto">
            <a:xfrm>
              <a:off x="2700937" y="496510"/>
              <a:ext cx="774211" cy="370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Weak Ties (Structural Holes, Bridging Ties)</a:t>
              </a:r>
              <a:endParaRPr lang="de-D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Text Box 1047"/>
            <p:cNvSpPr txBox="1">
              <a:spLocks noChangeArrowheads="1"/>
            </p:cNvSpPr>
            <p:nvPr/>
          </p:nvSpPr>
          <p:spPr bwMode="auto">
            <a:xfrm>
              <a:off x="1859625" y="496510"/>
              <a:ext cx="504007" cy="370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1000"/>
                </a:spcAft>
              </a:pPr>
              <a:r>
                <a:rPr lang="de-DE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Strong Ties</a:t>
              </a:r>
            </a:p>
          </p:txBody>
        </p:sp>
        <p:sp>
          <p:nvSpPr>
            <p:cNvPr id="123" name="Text Box 1048"/>
            <p:cNvSpPr txBox="1">
              <a:spLocks noChangeArrowheads="1"/>
            </p:cNvSpPr>
            <p:nvPr/>
          </p:nvSpPr>
          <p:spPr bwMode="auto">
            <a:xfrm>
              <a:off x="1012114" y="496510"/>
              <a:ext cx="774111" cy="370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US" sz="10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Weak Ties (Structural Holes, Bridging Ties)</a:t>
              </a:r>
              <a:endParaRPr lang="de-DE" sz="1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ight Brace 1049"/>
            <p:cNvSpPr>
              <a:spLocks/>
            </p:cNvSpPr>
            <p:nvPr/>
          </p:nvSpPr>
          <p:spPr bwMode="auto">
            <a:xfrm rot="5400000">
              <a:off x="1632922" y="1502137"/>
              <a:ext cx="108902" cy="1569721"/>
            </a:xfrm>
            <a:prstGeom prst="rightBrace">
              <a:avLst>
                <a:gd name="adj1" fmla="val 8342"/>
                <a:gd name="adj2" fmla="val 50000"/>
              </a:avLst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ight Brace 1050"/>
            <p:cNvSpPr>
              <a:spLocks/>
            </p:cNvSpPr>
            <p:nvPr/>
          </p:nvSpPr>
          <p:spPr bwMode="auto">
            <a:xfrm rot="5400000">
              <a:off x="3349845" y="1583338"/>
              <a:ext cx="108602" cy="1406819"/>
            </a:xfrm>
            <a:prstGeom prst="rightBrace">
              <a:avLst>
                <a:gd name="adj1" fmla="val 8336"/>
                <a:gd name="adj2" fmla="val 50000"/>
              </a:avLst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ight Brace 1051"/>
            <p:cNvSpPr>
              <a:spLocks/>
            </p:cNvSpPr>
            <p:nvPr/>
          </p:nvSpPr>
          <p:spPr bwMode="auto">
            <a:xfrm rot="5400000">
              <a:off x="5023468" y="1583238"/>
              <a:ext cx="108502" cy="1406919"/>
            </a:xfrm>
            <a:prstGeom prst="rightBrace">
              <a:avLst>
                <a:gd name="adj1" fmla="val 8344"/>
                <a:gd name="adj2" fmla="val 50000"/>
              </a:avLst>
            </a:prstGeom>
            <a:noFill/>
            <a:ln w="6350">
              <a:solidFill>
                <a:schemeClr val="tx1">
                  <a:lumMod val="100000"/>
                  <a:lumOff val="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endParaRPr lang="de-DE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7" name="Rechteck 126"/>
          <p:cNvSpPr/>
          <p:nvPr/>
        </p:nvSpPr>
        <p:spPr>
          <a:xfrm>
            <a:off x="589301" y="4788813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Michelfelder, J. Kratzer (2013) ‘Why and How Combining Strong and Weak Ties within a Single </a:t>
            </a:r>
            <a:r>
              <a:rPr lang="en-US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Interorganizational</a:t>
            </a:r>
            <a:r>
              <a:rPr lang="en-US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R&amp;D Collaboration Outperforms Other Collaboration Structures’, </a:t>
            </a:r>
            <a:r>
              <a:rPr lang="en-US" sz="1400" i="1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Product Innovation Management</a:t>
            </a:r>
            <a:r>
              <a:rPr lang="en-US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30, pp. 1159-1177.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512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755576" y="18864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400" b="1" dirty="0">
                <a:solidFill>
                  <a:schemeClr val="tx1"/>
                </a:solidFill>
              </a:rPr>
              <a:t>Interlocking directorates</a:t>
            </a:r>
          </a:p>
        </p:txBody>
      </p:sp>
      <p:pic>
        <p:nvPicPr>
          <p:cNvPr id="9" name="Picture 7" descr="NetwerkEuropaKco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08720"/>
            <a:ext cx="7129462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25400" y="5226723"/>
            <a:ext cx="8733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K. van Veen, J. Kratzer, (2011) ‘National and international interlocking directorates within Europe: Corporate networks within and between 15 European countries’, </a:t>
            </a:r>
            <a:r>
              <a:rPr lang="en-US" sz="1400" i="1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Economy and Society</a:t>
            </a:r>
            <a:r>
              <a:rPr lang="en-US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40, pp. 1-25.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2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36658" y="2636912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Projects/Teams/Leadership</a:t>
            </a:r>
          </a:p>
        </p:txBody>
      </p:sp>
    </p:spTree>
    <p:extLst>
      <p:ext uri="{BB962C8B-B14F-4D97-AF65-F5344CB8AC3E}">
        <p14:creationId xmlns:p14="http://schemas.microsoft.com/office/powerpoint/2010/main" val="4185234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4" descr="http://www.lofar.org/ph/galery/new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268760"/>
            <a:ext cx="5562600" cy="417195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1835126" y="268628"/>
            <a:ext cx="55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LOFAR (Low </a:t>
            </a:r>
            <a:r>
              <a:rPr lang="de-DE" sz="2400" b="1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Frequency</a:t>
            </a:r>
            <a:r>
              <a:rPr lang="de-DE" sz="24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Array)</a:t>
            </a:r>
          </a:p>
        </p:txBody>
      </p:sp>
    </p:spTree>
    <p:extLst>
      <p:ext uri="{BB962C8B-B14F-4D97-AF65-F5344CB8AC3E}">
        <p14:creationId xmlns:p14="http://schemas.microsoft.com/office/powerpoint/2010/main" val="91658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4" descr="File:Herschel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628800"/>
            <a:ext cx="5857916" cy="357190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2119168" y="342916"/>
            <a:ext cx="5286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Herschel Space Observatory</a:t>
            </a:r>
          </a:p>
        </p:txBody>
      </p:sp>
    </p:spTree>
    <p:extLst>
      <p:ext uri="{BB962C8B-B14F-4D97-AF65-F5344CB8AC3E}">
        <p14:creationId xmlns:p14="http://schemas.microsoft.com/office/powerpoint/2010/main" val="2507770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5" descr="H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5" y="2562225"/>
            <a:ext cx="6173043" cy="332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ubble Floating Fre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810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 7"/>
          <p:cNvSpPr>
            <a:spLocks/>
          </p:cNvSpPr>
          <p:nvPr/>
        </p:nvSpPr>
        <p:spPr bwMode="auto">
          <a:xfrm>
            <a:off x="4140200" y="908050"/>
            <a:ext cx="2159000" cy="1476375"/>
          </a:xfrm>
          <a:custGeom>
            <a:avLst/>
            <a:gdLst>
              <a:gd name="T0" fmla="*/ 0 w 1360"/>
              <a:gd name="T1" fmla="*/ 395287 h 930"/>
              <a:gd name="T2" fmla="*/ 1511300 w 1360"/>
              <a:gd name="T3" fmla="*/ 179388 h 930"/>
              <a:gd name="T4" fmla="*/ 2159000 w 1360"/>
              <a:gd name="T5" fmla="*/ 1476375 h 930"/>
              <a:gd name="T6" fmla="*/ 0 60000 65536"/>
              <a:gd name="T7" fmla="*/ 0 60000 65536"/>
              <a:gd name="T8" fmla="*/ 0 60000 65536"/>
              <a:gd name="T9" fmla="*/ 0 w 1360"/>
              <a:gd name="T10" fmla="*/ 0 h 930"/>
              <a:gd name="T11" fmla="*/ 1360 w 1360"/>
              <a:gd name="T12" fmla="*/ 930 h 93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60" h="930">
                <a:moveTo>
                  <a:pt x="0" y="249"/>
                </a:moveTo>
                <a:cubicBezTo>
                  <a:pt x="362" y="124"/>
                  <a:pt x="725" y="0"/>
                  <a:pt x="952" y="113"/>
                </a:cubicBezTo>
                <a:cubicBezTo>
                  <a:pt x="1179" y="226"/>
                  <a:pt x="1292" y="794"/>
                  <a:pt x="1360" y="93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580063" y="333375"/>
            <a:ext cx="3240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Hubble Space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Telescope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34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8897" y="229837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“ in different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disciplines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 descr="a network diagram made up of dots and lines, representing the interactions between proteins in a yeast cell.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3719"/>
            <a:ext cx="2532112" cy="1812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3419872" y="146656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Biology 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(Image by </a:t>
            </a:r>
            <a:r>
              <a:rPr lang="en-GB" sz="1400" dirty="0" err="1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Hawoong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Jeong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KAIST, Korea)</a:t>
            </a:r>
            <a:endParaRPr lang="de-DE" sz="1400" dirty="0"/>
          </a:p>
        </p:txBody>
      </p:sp>
      <p:pic>
        <p:nvPicPr>
          <p:cNvPr id="10" name="Grafik 9" descr="https://upload.wikimedia.org/wikipedia/commons/e/ed/Muxviz_Star_Wars_Social_Network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29" y="2584972"/>
            <a:ext cx="5372491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hteck 10"/>
          <p:cNvSpPr/>
          <p:nvPr/>
        </p:nvSpPr>
        <p:spPr>
          <a:xfrm>
            <a:off x="5614874" y="3321710"/>
            <a:ext cx="3228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Literature/Arts 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(Star Wars Saga)</a:t>
            </a:r>
            <a:endParaRPr lang="de-DE" sz="1400" dirty="0"/>
          </a:p>
        </p:txBody>
      </p:sp>
      <p:pic>
        <p:nvPicPr>
          <p:cNvPr id="12" name="Grafik 11" descr="http://nai.nasa.gov/media/site-content/reports/2010/mon/hfmt48tayl_uvpxxtefet_nai-fi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77758"/>
            <a:ext cx="5112608" cy="17076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5364088" y="4637115"/>
            <a:ext cx="3816424" cy="1475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Chemistry 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(Jolley, C.C. &amp; Douglas, T.  (2010).  Ion Accumulation in a Protein </a:t>
            </a:r>
            <a:r>
              <a:rPr lang="en-GB" sz="1400" dirty="0" err="1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Nanocage</a:t>
            </a:r>
            <a:r>
              <a:rPr lang="en-GB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Finding Noisy Temporal Sequences Using a Genetic Algorithm.  </a:t>
            </a:r>
            <a:r>
              <a:rPr lang="de-DE" sz="1400" i="1" dirty="0" err="1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Biophysical</a:t>
            </a:r>
            <a:r>
              <a:rPr lang="de-DE" sz="1400" i="1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Journal</a:t>
            </a:r>
            <a:r>
              <a:rPr lang="de-DE" sz="1400" dirty="0">
                <a:solidFill>
                  <a:srgbClr val="666666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99(10): 3385-3393) 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40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5" descr="parij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9144000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2843808" y="422108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79950" y="4243755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0437780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5" descr="parijs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6013" y="0"/>
            <a:ext cx="10260013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1979712" y="49411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860032" y="4941168"/>
            <a:ext cx="3600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063470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23135" y="282283"/>
            <a:ext cx="8540750" cy="5616575"/>
            <a:chOff x="176" y="300"/>
            <a:chExt cx="5380" cy="3538"/>
          </a:xfrm>
        </p:grpSpPr>
        <p:pic>
          <p:nvPicPr>
            <p:cNvPr id="9" name="Picture 6" descr="DSMHifi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6" y="964"/>
              <a:ext cx="2640" cy="2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1565" y="482"/>
              <a:ext cx="20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04" y="300"/>
              <a:ext cx="1276" cy="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 altLang="zh-CN" sz="2000" dirty="0">
                  <a:latin typeface="Comic Sans MS" pitchFamily="66" charset="0"/>
                </a:rPr>
                <a:t>Design </a:t>
              </a:r>
              <a:r>
                <a:rPr lang="de-DE" altLang="zh-CN" sz="2000" dirty="0" err="1">
                  <a:latin typeface="Comic Sans MS" pitchFamily="66" charset="0"/>
                </a:rPr>
                <a:t>phase</a:t>
              </a:r>
              <a:endParaRPr lang="de-DE" sz="2000" dirty="0">
                <a:latin typeface="Comic Sans MS" pitchFamily="66" charset="0"/>
                <a:ea typeface="宋体" pitchFamily="2" charset="-122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3742" y="300"/>
              <a:ext cx="1585" cy="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 altLang="zh-CN" sz="2000">
                  <a:latin typeface="Comic Sans MS" pitchFamily="66" charset="0"/>
                </a:rPr>
                <a:t>Integration phase</a:t>
              </a:r>
              <a:endParaRPr lang="de-DE" sz="2000">
                <a:latin typeface="Comic Sans MS" pitchFamily="66" charset="0"/>
                <a:ea typeface="宋体" pitchFamily="2" charset="-122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1610" y="572"/>
              <a:ext cx="2041" cy="28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 altLang="zh-CN" sz="2000">
                  <a:latin typeface="Comic Sans MS" pitchFamily="66" charset="0"/>
                </a:rPr>
                <a:t>Design Structure Matrix</a:t>
              </a:r>
              <a:endParaRPr lang="de-DE" sz="2000">
                <a:latin typeface="Comic Sans MS" pitchFamily="66" charset="0"/>
                <a:ea typeface="宋体" pitchFamily="2" charset="-122"/>
              </a:endParaRPr>
            </a:p>
          </p:txBody>
        </p:sp>
        <p:pic>
          <p:nvPicPr>
            <p:cNvPr id="14" name="Picture 11" descr="DSMhifi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66" y="964"/>
              <a:ext cx="2790" cy="2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8049111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23056" y="175920"/>
            <a:ext cx="8713788" cy="5761038"/>
            <a:chOff x="158" y="300"/>
            <a:chExt cx="5489" cy="3629"/>
          </a:xfrm>
        </p:grpSpPr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1565" y="482"/>
              <a:ext cx="2041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204" y="300"/>
              <a:ext cx="1276" cy="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 altLang="zh-CN" sz="2000">
                  <a:latin typeface="Comic Sans MS" pitchFamily="66" charset="0"/>
                </a:rPr>
                <a:t>Design phase</a:t>
              </a:r>
              <a:endParaRPr lang="de-DE" sz="2000">
                <a:latin typeface="Comic Sans MS" pitchFamily="66" charset="0"/>
                <a:ea typeface="宋体" pitchFamily="2" charset="-122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3742" y="300"/>
              <a:ext cx="1585" cy="4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de-DE" altLang="zh-CN" sz="2000">
                  <a:latin typeface="Comic Sans MS" pitchFamily="66" charset="0"/>
                </a:rPr>
                <a:t>Integration phase</a:t>
              </a:r>
              <a:endParaRPr lang="de-DE" sz="2000">
                <a:latin typeface="Comic Sans MS" pitchFamily="66" charset="0"/>
                <a:ea typeface="宋体" pitchFamily="2" charset="-122"/>
              </a:endParaRP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1610" y="572"/>
              <a:ext cx="2041" cy="40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de-DE" altLang="zh-CN" sz="2000">
                  <a:latin typeface="Comic Sans MS" pitchFamily="66" charset="0"/>
                </a:rPr>
                <a:t>Informal Communication Matrix</a:t>
              </a:r>
              <a:endParaRPr lang="de-DE" sz="2000">
                <a:latin typeface="Comic Sans MS" pitchFamily="66" charset="0"/>
                <a:ea typeface="宋体" pitchFamily="2" charset="-122"/>
              </a:endParaRPr>
            </a:p>
          </p:txBody>
        </p:sp>
        <p:grpSp>
          <p:nvGrpSpPr>
            <p:cNvPr id="13" name="Group 10"/>
            <p:cNvGrpSpPr>
              <a:grpSpLocks/>
            </p:cNvGrpSpPr>
            <p:nvPr/>
          </p:nvGrpSpPr>
          <p:grpSpPr bwMode="auto">
            <a:xfrm>
              <a:off x="158" y="1071"/>
              <a:ext cx="5489" cy="2858"/>
              <a:chOff x="96" y="2038"/>
              <a:chExt cx="4560" cy="2282"/>
            </a:xfrm>
          </p:grpSpPr>
          <p:pic>
            <p:nvPicPr>
              <p:cNvPr id="14" name="Picture 11" descr="IMhifi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96" y="2038"/>
                <a:ext cx="2360" cy="2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12" descr="IMhifi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296" y="2038"/>
                <a:ext cx="2360" cy="2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987195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51619" y="190358"/>
            <a:ext cx="8643938" cy="5872162"/>
            <a:chOff x="1340" y="2294"/>
            <a:chExt cx="8200" cy="6664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1340" y="2560"/>
              <a:ext cx="8100" cy="2853"/>
              <a:chOff x="1297" y="5754"/>
              <a:chExt cx="8100" cy="2720"/>
            </a:xfrm>
          </p:grpSpPr>
          <p:sp>
            <p:nvSpPr>
              <p:cNvPr id="28" name="Text Box 4"/>
              <p:cNvSpPr txBox="1">
                <a:spLocks noChangeArrowheads="1"/>
              </p:cNvSpPr>
              <p:nvPr/>
            </p:nvSpPr>
            <p:spPr bwMode="auto">
              <a:xfrm>
                <a:off x="1297" y="8066"/>
                <a:ext cx="7500" cy="40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en-US" sz="1400" baseline="30000">
                    <a:latin typeface="Verdana" pitchFamily="34" charset="0"/>
                  </a:rPr>
                  <a:t>a</a:t>
                </a:r>
                <a:r>
                  <a:rPr lang="en-US" sz="1400">
                    <a:latin typeface="Verdana" pitchFamily="34" charset="0"/>
                  </a:rPr>
                  <a:t> </a:t>
                </a:r>
                <a:r>
                  <a:rPr lang="en-US" sz="1400" i="1">
                    <a:latin typeface="Verdana" pitchFamily="34" charset="0"/>
                  </a:rPr>
                  <a:t>.* p &lt; .10, ** p &lt; .05, ***p&lt; .01</a:t>
                </a:r>
              </a:p>
              <a:p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29" name="Text Box 5"/>
              <p:cNvSpPr txBox="1">
                <a:spLocks noChangeArrowheads="1"/>
              </p:cNvSpPr>
              <p:nvPr/>
            </p:nvSpPr>
            <p:spPr bwMode="auto">
              <a:xfrm>
                <a:off x="4897" y="5754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.38***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0" name="Text Box 6"/>
              <p:cNvSpPr txBox="1">
                <a:spLocks noChangeArrowheads="1"/>
              </p:cNvSpPr>
              <p:nvPr/>
            </p:nvSpPr>
            <p:spPr bwMode="auto">
              <a:xfrm>
                <a:off x="7997" y="6706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.31***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1" name="Text Box 7"/>
              <p:cNvSpPr txBox="1">
                <a:spLocks noChangeArrowheads="1"/>
              </p:cNvSpPr>
              <p:nvPr/>
            </p:nvSpPr>
            <p:spPr bwMode="auto">
              <a:xfrm>
                <a:off x="2597" y="6706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.27***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2" name="Text Box 8"/>
              <p:cNvSpPr txBox="1">
                <a:spLocks noChangeArrowheads="1"/>
              </p:cNvSpPr>
              <p:nvPr/>
            </p:nvSpPr>
            <p:spPr bwMode="auto">
              <a:xfrm>
                <a:off x="1297" y="5890"/>
                <a:ext cx="290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de-DE" sz="1400" b="1">
                    <a:latin typeface="Verdana" pitchFamily="34" charset="0"/>
                  </a:rPr>
                  <a:t>Design structure matrix – design phase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3" name="Text Box 9"/>
              <p:cNvSpPr txBox="1">
                <a:spLocks noChangeArrowheads="1"/>
              </p:cNvSpPr>
              <p:nvPr/>
            </p:nvSpPr>
            <p:spPr bwMode="auto">
              <a:xfrm>
                <a:off x="6597" y="5890"/>
                <a:ext cx="280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de-DE" sz="1400" b="1">
                    <a:latin typeface="Verdana" pitchFamily="34" charset="0"/>
                  </a:rPr>
                  <a:t>Design structure matrix – integration phase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4" name="Text Box 10"/>
              <p:cNvSpPr txBox="1">
                <a:spLocks noChangeArrowheads="1"/>
              </p:cNvSpPr>
              <p:nvPr/>
            </p:nvSpPr>
            <p:spPr bwMode="auto">
              <a:xfrm>
                <a:off x="1297" y="7444"/>
                <a:ext cx="290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de-DE" sz="1400" b="1">
                    <a:latin typeface="Verdana" pitchFamily="34" charset="0"/>
                  </a:rPr>
                  <a:t>Informal communication matrix – design phase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5" name="Text Box 11"/>
              <p:cNvSpPr txBox="1">
                <a:spLocks noChangeArrowheads="1"/>
              </p:cNvSpPr>
              <p:nvPr/>
            </p:nvSpPr>
            <p:spPr bwMode="auto">
              <a:xfrm>
                <a:off x="6597" y="7444"/>
                <a:ext cx="2800" cy="622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ctr">
                  <a:spcAft>
                    <a:spcPts val="1000"/>
                  </a:spcAft>
                </a:pPr>
                <a:r>
                  <a:rPr lang="de-DE" sz="1400" b="1">
                    <a:latin typeface="Verdana" pitchFamily="34" charset="0"/>
                  </a:rPr>
                  <a:t>Informal communication matrix – integration phase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36" name="Line 12"/>
              <p:cNvSpPr>
                <a:spLocks noChangeShapeType="1"/>
              </p:cNvSpPr>
              <p:nvPr/>
            </p:nvSpPr>
            <p:spPr bwMode="auto">
              <a:xfrm>
                <a:off x="4397" y="6201"/>
                <a:ext cx="20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7" name="Line 13"/>
              <p:cNvSpPr>
                <a:spLocks noChangeShapeType="1"/>
              </p:cNvSpPr>
              <p:nvPr/>
            </p:nvSpPr>
            <p:spPr bwMode="auto">
              <a:xfrm>
                <a:off x="4397" y="7754"/>
                <a:ext cx="2000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" name="Line 14"/>
              <p:cNvSpPr>
                <a:spLocks noChangeShapeType="1"/>
              </p:cNvSpPr>
              <p:nvPr/>
            </p:nvSpPr>
            <p:spPr bwMode="auto">
              <a:xfrm flipV="1">
                <a:off x="7997" y="6615"/>
                <a:ext cx="0" cy="64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" name="Line 15"/>
              <p:cNvSpPr>
                <a:spLocks noChangeShapeType="1"/>
              </p:cNvSpPr>
              <p:nvPr/>
            </p:nvSpPr>
            <p:spPr bwMode="auto">
              <a:xfrm flipV="1">
                <a:off x="2597" y="6615"/>
                <a:ext cx="0" cy="64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" name="Text Box 16"/>
              <p:cNvSpPr txBox="1">
                <a:spLocks noChangeArrowheads="1"/>
              </p:cNvSpPr>
              <p:nvPr/>
            </p:nvSpPr>
            <p:spPr bwMode="auto">
              <a:xfrm>
                <a:off x="4997" y="7386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.87***</a:t>
                </a:r>
                <a:endParaRPr lang="nl-NL" sz="1400">
                  <a:latin typeface="Verdana" pitchFamily="34" charset="0"/>
                </a:endParaRPr>
              </a:p>
            </p:txBody>
          </p:sp>
        </p:grpSp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1340" y="2294"/>
              <a:ext cx="2200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de-DE" sz="1400" b="1">
                  <a:latin typeface="Verdana" pitchFamily="34" charset="0"/>
                </a:rPr>
                <a:t>Collaboration A</a:t>
              </a:r>
              <a:endParaRPr lang="nl-NL" sz="1400">
                <a:latin typeface="Verdana" pitchFamily="34" charset="0"/>
              </a:endParaRPr>
            </a:p>
          </p:txBody>
        </p:sp>
        <p:sp>
          <p:nvSpPr>
            <p:cNvPr id="11" name="Text Box 18"/>
            <p:cNvSpPr txBox="1">
              <a:spLocks noChangeArrowheads="1"/>
            </p:cNvSpPr>
            <p:nvPr/>
          </p:nvSpPr>
          <p:spPr bwMode="auto">
            <a:xfrm>
              <a:off x="1340" y="5694"/>
              <a:ext cx="1800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de-DE" sz="1400" b="1">
                  <a:latin typeface="Verdana" pitchFamily="34" charset="0"/>
                </a:rPr>
                <a:t>Collaboration B</a:t>
              </a:r>
              <a:endParaRPr lang="nl-NL" sz="1400">
                <a:latin typeface="Verdana" pitchFamily="34" charset="0"/>
              </a:endParaRPr>
            </a:p>
          </p:txBody>
        </p: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1440" y="5966"/>
              <a:ext cx="8100" cy="2992"/>
              <a:chOff x="1940" y="2664"/>
              <a:chExt cx="8100" cy="2992"/>
            </a:xfrm>
          </p:grpSpPr>
          <p:sp>
            <p:nvSpPr>
              <p:cNvPr id="13" name="Text Box 20"/>
              <p:cNvSpPr txBox="1">
                <a:spLocks noChangeArrowheads="1"/>
              </p:cNvSpPr>
              <p:nvPr/>
            </p:nvSpPr>
            <p:spPr bwMode="auto">
              <a:xfrm>
                <a:off x="1940" y="5248"/>
                <a:ext cx="7500" cy="40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en-US" sz="1400" i="1" baseline="30000">
                    <a:latin typeface="Verdana" pitchFamily="34" charset="0"/>
                  </a:rPr>
                  <a:t>a</a:t>
                </a:r>
                <a:r>
                  <a:rPr lang="en-US" sz="1400" i="1">
                    <a:latin typeface="Verdana" pitchFamily="34" charset="0"/>
                  </a:rPr>
                  <a:t>.* p &lt; .10, ** p &lt; .05, ***p&lt; .01</a:t>
                </a:r>
              </a:p>
              <a:p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14" name="Text Box 21"/>
              <p:cNvSpPr txBox="1">
                <a:spLocks noChangeArrowheads="1"/>
              </p:cNvSpPr>
              <p:nvPr/>
            </p:nvSpPr>
            <p:spPr bwMode="auto">
              <a:xfrm>
                <a:off x="5640" y="2664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.48***</a:t>
                </a:r>
                <a:endParaRPr lang="nl-NL" sz="1400">
                  <a:latin typeface="Verdana" pitchFamily="34" charset="0"/>
                </a:endParaRPr>
              </a:p>
            </p:txBody>
          </p:sp>
          <p:sp>
            <p:nvSpPr>
              <p:cNvPr id="15" name="Text Box 22"/>
              <p:cNvSpPr txBox="1">
                <a:spLocks noChangeArrowheads="1"/>
              </p:cNvSpPr>
              <p:nvPr/>
            </p:nvSpPr>
            <p:spPr bwMode="auto">
              <a:xfrm>
                <a:off x="8640" y="3752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.39***</a:t>
                </a:r>
                <a:endParaRPr lang="nl-NL" sz="1400">
                  <a:latin typeface="Verdana" pitchFamily="34" charset="0"/>
                </a:endParaRPr>
              </a:p>
            </p:txBody>
          </p:sp>
          <p:grpSp>
            <p:nvGrpSpPr>
              <p:cNvPr id="16" name="Group 23"/>
              <p:cNvGrpSpPr>
                <a:grpSpLocks/>
              </p:cNvGrpSpPr>
              <p:nvPr/>
            </p:nvGrpSpPr>
            <p:grpSpPr bwMode="auto">
              <a:xfrm>
                <a:off x="1940" y="2798"/>
                <a:ext cx="8100" cy="2310"/>
                <a:chOff x="1940" y="2800"/>
                <a:chExt cx="8100" cy="2856"/>
              </a:xfrm>
            </p:grpSpPr>
            <p:sp>
              <p:nvSpPr>
                <p:cNvPr id="1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3240" y="3752"/>
                  <a:ext cx="0" cy="848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grpSp>
              <p:nvGrpSpPr>
                <p:cNvPr id="19" name="Group 25"/>
                <p:cNvGrpSpPr>
                  <a:grpSpLocks/>
                </p:cNvGrpSpPr>
                <p:nvPr/>
              </p:nvGrpSpPr>
              <p:grpSpPr bwMode="auto">
                <a:xfrm>
                  <a:off x="1940" y="2800"/>
                  <a:ext cx="8100" cy="2856"/>
                  <a:chOff x="1940" y="2800"/>
                  <a:chExt cx="8100" cy="2856"/>
                </a:xfrm>
              </p:grpSpPr>
              <p:sp>
                <p:nvSpPr>
                  <p:cNvPr id="20" name="Text Box 2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0" y="2800"/>
                    <a:ext cx="2900" cy="81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de-DE" sz="1400" b="1">
                        <a:latin typeface="Verdana" pitchFamily="34" charset="0"/>
                      </a:rPr>
                      <a:t>Design structure matrix – design phase</a:t>
                    </a:r>
                    <a:endParaRPr lang="nl-NL" sz="1400">
                      <a:latin typeface="Verdana" pitchFamily="34" charset="0"/>
                    </a:endParaRPr>
                  </a:p>
                </p:txBody>
              </p:sp>
              <p:sp>
                <p:nvSpPr>
                  <p:cNvPr id="21" name="Text Box 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0" y="2800"/>
                    <a:ext cx="2800" cy="81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de-DE" sz="1400" b="1">
                        <a:latin typeface="Verdana" pitchFamily="34" charset="0"/>
                      </a:rPr>
                      <a:t>Design structure matrix – integration phase</a:t>
                    </a:r>
                    <a:endParaRPr lang="nl-NL" sz="1400">
                      <a:latin typeface="Verdana" pitchFamily="34" charset="0"/>
                    </a:endParaRPr>
                  </a:p>
                </p:txBody>
              </p:sp>
              <p:sp>
                <p:nvSpPr>
                  <p:cNvPr id="22" name="Text Box 2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40" y="4840"/>
                    <a:ext cx="2900" cy="81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de-DE" sz="1400" b="1">
                        <a:latin typeface="Verdana" pitchFamily="34" charset="0"/>
                      </a:rPr>
                      <a:t>Informal communication matrix – design phase</a:t>
                    </a:r>
                    <a:endParaRPr lang="nl-NL" sz="1400">
                      <a:latin typeface="Verdana" pitchFamily="34" charset="0"/>
                    </a:endParaRPr>
                  </a:p>
                </p:txBody>
              </p:sp>
              <p:sp>
                <p:nvSpPr>
                  <p:cNvPr id="23" name="Text Box 2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240" y="4840"/>
                    <a:ext cx="2800" cy="816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>
                      <a:spcAft>
                        <a:spcPts val="1000"/>
                      </a:spcAft>
                    </a:pPr>
                    <a:r>
                      <a:rPr lang="de-DE" sz="1400" b="1">
                        <a:latin typeface="Verdana" pitchFamily="34" charset="0"/>
                      </a:rPr>
                      <a:t>Informal communication matrix – integration phase</a:t>
                    </a:r>
                    <a:endParaRPr lang="nl-NL" sz="1400">
                      <a:latin typeface="Verdana" pitchFamily="34" charset="0"/>
                    </a:endParaRPr>
                  </a:p>
                </p:txBody>
              </p:sp>
              <p:sp>
                <p:nvSpPr>
                  <p:cNvPr id="24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3208"/>
                    <a:ext cx="200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48"/>
                    <a:ext cx="2000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6" name="Line 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40" y="3752"/>
                    <a:ext cx="0" cy="848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de-DE"/>
                  </a:p>
                </p:txBody>
              </p:sp>
              <p:sp>
                <p:nvSpPr>
                  <p:cNvPr id="27" name="Text Box 3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240" y="4024"/>
                    <a:ext cx="900" cy="4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spcAft>
                        <a:spcPts val="1000"/>
                      </a:spcAft>
                    </a:pPr>
                    <a:r>
                      <a:rPr lang="de-DE" sz="1400">
                        <a:latin typeface="Verdana" pitchFamily="34" charset="0"/>
                      </a:rPr>
                      <a:t>.25***</a:t>
                    </a:r>
                    <a:endParaRPr lang="nl-NL" sz="1400">
                      <a:latin typeface="Verdana" pitchFamily="34" charset="0"/>
                    </a:endParaRPr>
                  </a:p>
                </p:txBody>
              </p:sp>
            </p:grpSp>
          </p:grpSp>
          <p:sp>
            <p:nvSpPr>
              <p:cNvPr id="17" name="Text Box 34"/>
              <p:cNvSpPr txBox="1">
                <a:spLocks noChangeArrowheads="1"/>
              </p:cNvSpPr>
              <p:nvPr/>
            </p:nvSpPr>
            <p:spPr bwMode="auto">
              <a:xfrm>
                <a:off x="5640" y="4296"/>
                <a:ext cx="900" cy="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Aft>
                    <a:spcPts val="1000"/>
                  </a:spcAft>
                </a:pPr>
                <a:r>
                  <a:rPr lang="de-DE" sz="1400">
                    <a:latin typeface="Verdana" pitchFamily="34" charset="0"/>
                  </a:rPr>
                  <a:t>.84***</a:t>
                </a:r>
                <a:endParaRPr lang="nl-NL" sz="1400">
                  <a:latin typeface="Verdana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7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95287" y="1196752"/>
            <a:ext cx="8569325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‘The creativity that is required of design teams is couched in the communication structure of the team.’</a:t>
            </a:r>
          </a:p>
          <a:p>
            <a:pPr algn="ctr" eaLnBrk="0" hangingPunct="0">
              <a:spcBef>
                <a:spcPct val="50000"/>
              </a:spcBef>
            </a:pPr>
            <a:endParaRPr lang="en-US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en-US" alt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Csikszentmihalyi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P., Sawyer, K., 1995, Shifting the focus from individual to organizational creativity, In: Ford, C.M. and </a:t>
            </a:r>
            <a:r>
              <a:rPr lang="en-US" alt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Goia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D.A. (eds.) </a:t>
            </a:r>
            <a:r>
              <a:rPr lang="en-US" alt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Creative Action in Organizations</a:t>
            </a:r>
            <a:r>
              <a:rPr lang="en-US" alt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Thousand Oaks: Sage, 167-173</a:t>
            </a:r>
          </a:p>
          <a:p>
            <a:pPr algn="ctr" eaLnBrk="0" hangingPunct="0">
              <a:spcBef>
                <a:spcPct val="50000"/>
              </a:spcBef>
            </a:pPr>
            <a:endParaRPr lang="en-US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0" hangingPunct="0">
              <a:spcBef>
                <a:spcPct val="50000"/>
              </a:spcBef>
            </a:pPr>
            <a:endParaRPr lang="en-US" alt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55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4" descr="Ce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14" y="79232"/>
            <a:ext cx="316706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o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19095"/>
            <a:ext cx="2808288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739" y="3390757"/>
            <a:ext cx="2881313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55477" y="2455720"/>
            <a:ext cx="194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>
                <a:latin typeface="Arial" panose="020B0604020202020204" pitchFamily="34" charset="0"/>
                <a:cs typeface="Arial" panose="020B0604020202020204" pitchFamily="34" charset="0"/>
              </a:rPr>
              <a:t>Centralization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3851102" y="3390757"/>
            <a:ext cx="158499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endParaRPr lang="de-DE" alt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864052" y="4903645"/>
            <a:ext cx="1944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2000" b="1"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</a:p>
        </p:txBody>
      </p:sp>
    </p:spTree>
    <p:extLst>
      <p:ext uri="{BB962C8B-B14F-4D97-AF65-F5344CB8AC3E}">
        <p14:creationId xmlns:p14="http://schemas.microsoft.com/office/powerpoint/2010/main" val="131230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107950" y="188640"/>
            <a:ext cx="9000554" cy="4876800"/>
            <a:chOff x="-3" y="-3"/>
            <a:chExt cx="2697" cy="4728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0" y="0"/>
              <a:ext cx="2691" cy="4722"/>
              <a:chOff x="0" y="0"/>
              <a:chExt cx="2691" cy="4722"/>
            </a:xfrm>
          </p:grpSpPr>
          <p:grpSp>
            <p:nvGrpSpPr>
              <p:cNvPr id="12" name="Group 6"/>
              <p:cNvGrpSpPr>
                <a:grpSpLocks/>
              </p:cNvGrpSpPr>
              <p:nvPr/>
            </p:nvGrpSpPr>
            <p:grpSpPr bwMode="auto">
              <a:xfrm>
                <a:off x="0" y="0"/>
                <a:ext cx="1056" cy="384"/>
                <a:chOff x="0" y="0"/>
                <a:chExt cx="1056" cy="384"/>
              </a:xfrm>
            </p:grpSpPr>
            <p:sp>
              <p:nvSpPr>
                <p:cNvPr id="208" name="Rectangle 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56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9" name="Rectangle 8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5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3" name="Group 9"/>
              <p:cNvGrpSpPr>
                <a:grpSpLocks/>
              </p:cNvGrpSpPr>
              <p:nvPr/>
            </p:nvGrpSpPr>
            <p:grpSpPr bwMode="auto">
              <a:xfrm>
                <a:off x="1056" y="0"/>
                <a:ext cx="819" cy="384"/>
                <a:chOff x="1056" y="0"/>
                <a:chExt cx="819" cy="384"/>
              </a:xfrm>
            </p:grpSpPr>
            <p:sp>
              <p:nvSpPr>
                <p:cNvPr id="206" name="Rectangle 10"/>
                <p:cNvSpPr>
                  <a:spLocks noChangeArrowheads="1"/>
                </p:cNvSpPr>
                <p:nvPr/>
              </p:nvSpPr>
              <p:spPr bwMode="auto">
                <a:xfrm>
                  <a:off x="1056" y="0"/>
                  <a:ext cx="819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Model 3</a:t>
                  </a:r>
                </a:p>
                <a:p>
                  <a:pPr algn="ct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Rectangle 11"/>
                <p:cNvSpPr>
                  <a:spLocks noChangeArrowheads="1"/>
                </p:cNvSpPr>
                <p:nvPr/>
              </p:nvSpPr>
              <p:spPr bwMode="auto">
                <a:xfrm>
                  <a:off x="1056" y="0"/>
                  <a:ext cx="81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1875" y="0"/>
                <a:ext cx="816" cy="384"/>
                <a:chOff x="1875" y="0"/>
                <a:chExt cx="816" cy="384"/>
              </a:xfrm>
            </p:grpSpPr>
            <p:sp>
              <p:nvSpPr>
                <p:cNvPr id="204" name="Rectangle 13"/>
                <p:cNvSpPr>
                  <a:spLocks noChangeArrowheads="1"/>
                </p:cNvSpPr>
                <p:nvPr/>
              </p:nvSpPr>
              <p:spPr bwMode="auto">
                <a:xfrm>
                  <a:off x="1875" y="0"/>
                  <a:ext cx="816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Model 4</a:t>
                  </a:r>
                </a:p>
                <a:p>
                  <a:pPr algn="ct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Rectangle 14"/>
                <p:cNvSpPr>
                  <a:spLocks noChangeArrowheads="1"/>
                </p:cNvSpPr>
                <p:nvPr/>
              </p:nvSpPr>
              <p:spPr bwMode="auto">
                <a:xfrm>
                  <a:off x="1875" y="0"/>
                  <a:ext cx="81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" name="Group 15"/>
              <p:cNvGrpSpPr>
                <a:grpSpLocks/>
              </p:cNvGrpSpPr>
              <p:nvPr/>
            </p:nvGrpSpPr>
            <p:grpSpPr bwMode="auto">
              <a:xfrm>
                <a:off x="0" y="384"/>
                <a:ext cx="1056" cy="518"/>
                <a:chOff x="0" y="384"/>
                <a:chExt cx="1056" cy="518"/>
              </a:xfrm>
            </p:grpSpPr>
            <p:sp>
              <p:nvSpPr>
                <p:cNvPr id="202" name="Rectangle 16"/>
                <p:cNvSpPr>
                  <a:spLocks noChangeArrowheads="1"/>
                </p:cNvSpPr>
                <p:nvPr/>
              </p:nvSpPr>
              <p:spPr bwMode="auto">
                <a:xfrm>
                  <a:off x="0" y="384"/>
                  <a:ext cx="105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Intercept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3" name="Rectangle 17"/>
                <p:cNvSpPr>
                  <a:spLocks noChangeArrowheads="1"/>
                </p:cNvSpPr>
                <p:nvPr/>
              </p:nvSpPr>
              <p:spPr bwMode="auto">
                <a:xfrm>
                  <a:off x="0" y="384"/>
                  <a:ext cx="105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6" name="Group 18"/>
              <p:cNvGrpSpPr>
                <a:grpSpLocks/>
              </p:cNvGrpSpPr>
              <p:nvPr/>
            </p:nvGrpSpPr>
            <p:grpSpPr bwMode="auto">
              <a:xfrm>
                <a:off x="1056" y="384"/>
                <a:ext cx="397" cy="518"/>
                <a:chOff x="1056" y="384"/>
                <a:chExt cx="397" cy="518"/>
              </a:xfrm>
            </p:grpSpPr>
            <p:sp>
              <p:nvSpPr>
                <p:cNvPr id="200" name="Rectangle 19"/>
                <p:cNvSpPr>
                  <a:spLocks noChangeArrowheads="1"/>
                </p:cNvSpPr>
                <p:nvPr/>
              </p:nvSpPr>
              <p:spPr bwMode="auto">
                <a:xfrm>
                  <a:off x="1056" y="384"/>
                  <a:ext cx="39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5.43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1" name="Rectangle 20"/>
                <p:cNvSpPr>
                  <a:spLocks noChangeArrowheads="1"/>
                </p:cNvSpPr>
                <p:nvPr/>
              </p:nvSpPr>
              <p:spPr bwMode="auto">
                <a:xfrm>
                  <a:off x="1056" y="384"/>
                  <a:ext cx="39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7" name="Group 21"/>
              <p:cNvGrpSpPr>
                <a:grpSpLocks/>
              </p:cNvGrpSpPr>
              <p:nvPr/>
            </p:nvGrpSpPr>
            <p:grpSpPr bwMode="auto">
              <a:xfrm>
                <a:off x="1453" y="384"/>
                <a:ext cx="150" cy="518"/>
                <a:chOff x="1453" y="384"/>
                <a:chExt cx="150" cy="518"/>
              </a:xfrm>
            </p:grpSpPr>
            <p:sp>
              <p:nvSpPr>
                <p:cNvPr id="198" name="Rectangle 22"/>
                <p:cNvSpPr>
                  <a:spLocks noChangeArrowheads="1"/>
                </p:cNvSpPr>
                <p:nvPr/>
              </p:nvSpPr>
              <p:spPr bwMode="auto">
                <a:xfrm>
                  <a:off x="1453" y="384"/>
                  <a:ext cx="1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9" name="Rectangle 23"/>
                <p:cNvSpPr>
                  <a:spLocks noChangeArrowheads="1"/>
                </p:cNvSpPr>
                <p:nvPr/>
              </p:nvSpPr>
              <p:spPr bwMode="auto">
                <a:xfrm>
                  <a:off x="1453" y="384"/>
                  <a:ext cx="1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8" name="Group 24"/>
              <p:cNvGrpSpPr>
                <a:grpSpLocks/>
              </p:cNvGrpSpPr>
              <p:nvPr/>
            </p:nvGrpSpPr>
            <p:grpSpPr bwMode="auto">
              <a:xfrm>
                <a:off x="1603" y="384"/>
                <a:ext cx="272" cy="518"/>
                <a:chOff x="1603" y="384"/>
                <a:chExt cx="272" cy="518"/>
              </a:xfrm>
            </p:grpSpPr>
            <p:sp>
              <p:nvSpPr>
                <p:cNvPr id="196" name="Rectangle 25"/>
                <p:cNvSpPr>
                  <a:spLocks noChangeArrowheads="1"/>
                </p:cNvSpPr>
                <p:nvPr/>
              </p:nvSpPr>
              <p:spPr bwMode="auto">
                <a:xfrm>
                  <a:off x="1603" y="384"/>
                  <a:ext cx="27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(.18)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7" name="Rectangle 26"/>
                <p:cNvSpPr>
                  <a:spLocks noChangeArrowheads="1"/>
                </p:cNvSpPr>
                <p:nvPr/>
              </p:nvSpPr>
              <p:spPr bwMode="auto">
                <a:xfrm>
                  <a:off x="1603" y="384"/>
                  <a:ext cx="27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1875" y="384"/>
                <a:ext cx="397" cy="518"/>
                <a:chOff x="1875" y="384"/>
                <a:chExt cx="397" cy="518"/>
              </a:xfrm>
            </p:grpSpPr>
            <p:sp>
              <p:nvSpPr>
                <p:cNvPr id="194" name="Rectangle 28"/>
                <p:cNvSpPr>
                  <a:spLocks noChangeArrowheads="1"/>
                </p:cNvSpPr>
                <p:nvPr/>
              </p:nvSpPr>
              <p:spPr bwMode="auto">
                <a:xfrm>
                  <a:off x="1875" y="384"/>
                  <a:ext cx="39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5.28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5" name="Rectangle 29"/>
                <p:cNvSpPr>
                  <a:spLocks noChangeArrowheads="1"/>
                </p:cNvSpPr>
                <p:nvPr/>
              </p:nvSpPr>
              <p:spPr bwMode="auto">
                <a:xfrm>
                  <a:off x="1875" y="384"/>
                  <a:ext cx="39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0" name="Group 30"/>
              <p:cNvGrpSpPr>
                <a:grpSpLocks/>
              </p:cNvGrpSpPr>
              <p:nvPr/>
            </p:nvGrpSpPr>
            <p:grpSpPr bwMode="auto">
              <a:xfrm>
                <a:off x="2272" y="384"/>
                <a:ext cx="150" cy="518"/>
                <a:chOff x="2272" y="384"/>
                <a:chExt cx="150" cy="518"/>
              </a:xfrm>
            </p:grpSpPr>
            <p:sp>
              <p:nvSpPr>
                <p:cNvPr id="192" name="Rectangle 31"/>
                <p:cNvSpPr>
                  <a:spLocks noChangeArrowheads="1"/>
                </p:cNvSpPr>
                <p:nvPr/>
              </p:nvSpPr>
              <p:spPr bwMode="auto">
                <a:xfrm>
                  <a:off x="2272" y="384"/>
                  <a:ext cx="1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3" name="Rectangle 32"/>
                <p:cNvSpPr>
                  <a:spLocks noChangeArrowheads="1"/>
                </p:cNvSpPr>
                <p:nvPr/>
              </p:nvSpPr>
              <p:spPr bwMode="auto">
                <a:xfrm>
                  <a:off x="2272" y="384"/>
                  <a:ext cx="1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1" name="Group 33"/>
              <p:cNvGrpSpPr>
                <a:grpSpLocks/>
              </p:cNvGrpSpPr>
              <p:nvPr/>
            </p:nvGrpSpPr>
            <p:grpSpPr bwMode="auto">
              <a:xfrm>
                <a:off x="2422" y="384"/>
                <a:ext cx="269" cy="518"/>
                <a:chOff x="2422" y="384"/>
                <a:chExt cx="269" cy="518"/>
              </a:xfrm>
            </p:grpSpPr>
            <p:sp>
              <p:nvSpPr>
                <p:cNvPr id="190" name="Rectangle 34"/>
                <p:cNvSpPr>
                  <a:spLocks noChangeArrowheads="1"/>
                </p:cNvSpPr>
                <p:nvPr/>
              </p:nvSpPr>
              <p:spPr bwMode="auto">
                <a:xfrm>
                  <a:off x="2422" y="384"/>
                  <a:ext cx="269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(.19)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1" name="Rectangle 35"/>
                <p:cNvSpPr>
                  <a:spLocks noChangeArrowheads="1"/>
                </p:cNvSpPr>
                <p:nvPr/>
              </p:nvSpPr>
              <p:spPr bwMode="auto">
                <a:xfrm>
                  <a:off x="2422" y="384"/>
                  <a:ext cx="26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2" name="Group 36"/>
              <p:cNvGrpSpPr>
                <a:grpSpLocks/>
              </p:cNvGrpSpPr>
              <p:nvPr/>
            </p:nvGrpSpPr>
            <p:grpSpPr bwMode="auto">
              <a:xfrm>
                <a:off x="0" y="902"/>
                <a:ext cx="1056" cy="518"/>
                <a:chOff x="0" y="902"/>
                <a:chExt cx="1056" cy="518"/>
              </a:xfrm>
            </p:grpSpPr>
            <p:sp>
              <p:nvSpPr>
                <p:cNvPr id="188" name="Rectangle 37"/>
                <p:cNvSpPr>
                  <a:spLocks noChangeArrowheads="1"/>
                </p:cNvSpPr>
                <p:nvPr/>
              </p:nvSpPr>
              <p:spPr bwMode="auto">
                <a:xfrm>
                  <a:off x="0" y="902"/>
                  <a:ext cx="105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Frequency of interaction</a:t>
                  </a:r>
                </a:p>
                <a:p>
                  <a:pPr eaLnBrk="0" hangingPunct="0"/>
                  <a:endParaRPr lang="nl-NL" altLang="de-DE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9" name="Rectangle 38"/>
                <p:cNvSpPr>
                  <a:spLocks noChangeArrowheads="1"/>
                </p:cNvSpPr>
                <p:nvPr/>
              </p:nvSpPr>
              <p:spPr bwMode="auto">
                <a:xfrm>
                  <a:off x="0" y="902"/>
                  <a:ext cx="105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3" name="Group 39"/>
              <p:cNvGrpSpPr>
                <a:grpSpLocks/>
              </p:cNvGrpSpPr>
              <p:nvPr/>
            </p:nvGrpSpPr>
            <p:grpSpPr bwMode="auto">
              <a:xfrm>
                <a:off x="1056" y="902"/>
                <a:ext cx="397" cy="518"/>
                <a:chOff x="1056" y="902"/>
                <a:chExt cx="397" cy="518"/>
              </a:xfrm>
            </p:grpSpPr>
            <p:sp>
              <p:nvSpPr>
                <p:cNvPr id="186" name="Rectangle 40"/>
                <p:cNvSpPr>
                  <a:spLocks noChangeArrowheads="1"/>
                </p:cNvSpPr>
                <p:nvPr/>
              </p:nvSpPr>
              <p:spPr bwMode="auto">
                <a:xfrm>
                  <a:off x="1056" y="902"/>
                  <a:ext cx="39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-1.13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7" name="Rectangle 41"/>
                <p:cNvSpPr>
                  <a:spLocks noChangeArrowheads="1"/>
                </p:cNvSpPr>
                <p:nvPr/>
              </p:nvSpPr>
              <p:spPr bwMode="auto">
                <a:xfrm>
                  <a:off x="1056" y="902"/>
                  <a:ext cx="39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4" name="Group 42"/>
              <p:cNvGrpSpPr>
                <a:grpSpLocks/>
              </p:cNvGrpSpPr>
              <p:nvPr/>
            </p:nvGrpSpPr>
            <p:grpSpPr bwMode="auto">
              <a:xfrm>
                <a:off x="1453" y="902"/>
                <a:ext cx="150" cy="518"/>
                <a:chOff x="1453" y="902"/>
                <a:chExt cx="150" cy="518"/>
              </a:xfrm>
            </p:grpSpPr>
            <p:sp>
              <p:nvSpPr>
                <p:cNvPr id="184" name="Rectangle 43"/>
                <p:cNvSpPr>
                  <a:spLocks noChangeArrowheads="1"/>
                </p:cNvSpPr>
                <p:nvPr/>
              </p:nvSpPr>
              <p:spPr bwMode="auto">
                <a:xfrm>
                  <a:off x="1453" y="902"/>
                  <a:ext cx="1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5" name="Rectangle 44"/>
                <p:cNvSpPr>
                  <a:spLocks noChangeArrowheads="1"/>
                </p:cNvSpPr>
                <p:nvPr/>
              </p:nvSpPr>
              <p:spPr bwMode="auto">
                <a:xfrm>
                  <a:off x="1453" y="902"/>
                  <a:ext cx="1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5" name="Group 45"/>
              <p:cNvGrpSpPr>
                <a:grpSpLocks/>
              </p:cNvGrpSpPr>
              <p:nvPr/>
            </p:nvGrpSpPr>
            <p:grpSpPr bwMode="auto">
              <a:xfrm>
                <a:off x="1603" y="902"/>
                <a:ext cx="272" cy="518"/>
                <a:chOff x="1603" y="902"/>
                <a:chExt cx="272" cy="518"/>
              </a:xfrm>
            </p:grpSpPr>
            <p:sp>
              <p:nvSpPr>
                <p:cNvPr id="182" name="Rectangle 46"/>
                <p:cNvSpPr>
                  <a:spLocks noChangeArrowheads="1"/>
                </p:cNvSpPr>
                <p:nvPr/>
              </p:nvSpPr>
              <p:spPr bwMode="auto">
                <a:xfrm>
                  <a:off x="1603" y="902"/>
                  <a:ext cx="27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(.32)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3" name="Rectangle 47"/>
                <p:cNvSpPr>
                  <a:spLocks noChangeArrowheads="1"/>
                </p:cNvSpPr>
                <p:nvPr/>
              </p:nvSpPr>
              <p:spPr bwMode="auto">
                <a:xfrm>
                  <a:off x="1603" y="902"/>
                  <a:ext cx="27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6" name="Group 48"/>
              <p:cNvGrpSpPr>
                <a:grpSpLocks/>
              </p:cNvGrpSpPr>
              <p:nvPr/>
            </p:nvGrpSpPr>
            <p:grpSpPr bwMode="auto">
              <a:xfrm>
                <a:off x="1875" y="902"/>
                <a:ext cx="397" cy="518"/>
                <a:chOff x="1875" y="902"/>
                <a:chExt cx="397" cy="518"/>
              </a:xfrm>
            </p:grpSpPr>
            <p:sp>
              <p:nvSpPr>
                <p:cNvPr id="180" name="Rectangle 49"/>
                <p:cNvSpPr>
                  <a:spLocks noChangeArrowheads="1"/>
                </p:cNvSpPr>
                <p:nvPr/>
              </p:nvSpPr>
              <p:spPr bwMode="auto">
                <a:xfrm>
                  <a:off x="1875" y="902"/>
                  <a:ext cx="39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-1.08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" name="Rectangle 50"/>
                <p:cNvSpPr>
                  <a:spLocks noChangeArrowheads="1"/>
                </p:cNvSpPr>
                <p:nvPr/>
              </p:nvSpPr>
              <p:spPr bwMode="auto">
                <a:xfrm>
                  <a:off x="1875" y="902"/>
                  <a:ext cx="39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7" name="Group 51"/>
              <p:cNvGrpSpPr>
                <a:grpSpLocks/>
              </p:cNvGrpSpPr>
              <p:nvPr/>
            </p:nvGrpSpPr>
            <p:grpSpPr bwMode="auto">
              <a:xfrm>
                <a:off x="2272" y="902"/>
                <a:ext cx="150" cy="518"/>
                <a:chOff x="2272" y="902"/>
                <a:chExt cx="150" cy="518"/>
              </a:xfrm>
            </p:grpSpPr>
            <p:sp>
              <p:nvSpPr>
                <p:cNvPr id="178" name="Rectangle 52"/>
                <p:cNvSpPr>
                  <a:spLocks noChangeArrowheads="1"/>
                </p:cNvSpPr>
                <p:nvPr/>
              </p:nvSpPr>
              <p:spPr bwMode="auto">
                <a:xfrm>
                  <a:off x="2272" y="902"/>
                  <a:ext cx="1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9" name="Rectangle 53"/>
                <p:cNvSpPr>
                  <a:spLocks noChangeArrowheads="1"/>
                </p:cNvSpPr>
                <p:nvPr/>
              </p:nvSpPr>
              <p:spPr bwMode="auto">
                <a:xfrm>
                  <a:off x="2272" y="902"/>
                  <a:ext cx="1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8" name="Group 54"/>
              <p:cNvGrpSpPr>
                <a:grpSpLocks/>
              </p:cNvGrpSpPr>
              <p:nvPr/>
            </p:nvGrpSpPr>
            <p:grpSpPr bwMode="auto">
              <a:xfrm>
                <a:off x="2422" y="902"/>
                <a:ext cx="269" cy="518"/>
                <a:chOff x="2422" y="902"/>
                <a:chExt cx="269" cy="518"/>
              </a:xfrm>
            </p:grpSpPr>
            <p:sp>
              <p:nvSpPr>
                <p:cNvPr id="176" name="Rectangle 55"/>
                <p:cNvSpPr>
                  <a:spLocks noChangeArrowheads="1"/>
                </p:cNvSpPr>
                <p:nvPr/>
              </p:nvSpPr>
              <p:spPr bwMode="auto">
                <a:xfrm>
                  <a:off x="2422" y="902"/>
                  <a:ext cx="269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(.33)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7" name="Rectangle 56"/>
                <p:cNvSpPr>
                  <a:spLocks noChangeArrowheads="1"/>
                </p:cNvSpPr>
                <p:nvPr/>
              </p:nvSpPr>
              <p:spPr bwMode="auto">
                <a:xfrm>
                  <a:off x="2422" y="902"/>
                  <a:ext cx="26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29" name="Group 57"/>
              <p:cNvGrpSpPr>
                <a:grpSpLocks/>
              </p:cNvGrpSpPr>
              <p:nvPr/>
            </p:nvGrpSpPr>
            <p:grpSpPr bwMode="auto">
              <a:xfrm>
                <a:off x="0" y="1420"/>
                <a:ext cx="1056" cy="518"/>
                <a:chOff x="0" y="1420"/>
                <a:chExt cx="1056" cy="518"/>
              </a:xfrm>
            </p:grpSpPr>
            <p:sp>
              <p:nvSpPr>
                <p:cNvPr id="174" name="Rectangle 58"/>
                <p:cNvSpPr>
                  <a:spLocks noChangeArrowheads="1"/>
                </p:cNvSpPr>
                <p:nvPr/>
              </p:nvSpPr>
              <p:spPr bwMode="auto">
                <a:xfrm>
                  <a:off x="0" y="1420"/>
                  <a:ext cx="1056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Frequency of interaction</a:t>
                  </a:r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Rectangle 59"/>
                <p:cNvSpPr>
                  <a:spLocks noChangeArrowheads="1"/>
                </p:cNvSpPr>
                <p:nvPr/>
              </p:nvSpPr>
              <p:spPr bwMode="auto">
                <a:xfrm>
                  <a:off x="0" y="1420"/>
                  <a:ext cx="1056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0" name="Group 60"/>
              <p:cNvGrpSpPr>
                <a:grpSpLocks/>
              </p:cNvGrpSpPr>
              <p:nvPr/>
            </p:nvGrpSpPr>
            <p:grpSpPr bwMode="auto">
              <a:xfrm>
                <a:off x="1056" y="1420"/>
                <a:ext cx="397" cy="518"/>
                <a:chOff x="1056" y="1420"/>
                <a:chExt cx="397" cy="518"/>
              </a:xfrm>
            </p:grpSpPr>
            <p:sp>
              <p:nvSpPr>
                <p:cNvPr id="172" name="Rectangle 61"/>
                <p:cNvSpPr>
                  <a:spLocks noChangeArrowheads="1"/>
                </p:cNvSpPr>
                <p:nvPr/>
              </p:nvSpPr>
              <p:spPr bwMode="auto">
                <a:xfrm>
                  <a:off x="1056" y="1420"/>
                  <a:ext cx="39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-5.10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Rectangle 62"/>
                <p:cNvSpPr>
                  <a:spLocks noChangeArrowheads="1"/>
                </p:cNvSpPr>
                <p:nvPr/>
              </p:nvSpPr>
              <p:spPr bwMode="auto">
                <a:xfrm>
                  <a:off x="1056" y="1420"/>
                  <a:ext cx="39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1" name="Group 63"/>
              <p:cNvGrpSpPr>
                <a:grpSpLocks/>
              </p:cNvGrpSpPr>
              <p:nvPr/>
            </p:nvGrpSpPr>
            <p:grpSpPr bwMode="auto">
              <a:xfrm>
                <a:off x="1453" y="1420"/>
                <a:ext cx="150" cy="518"/>
                <a:chOff x="1453" y="1420"/>
                <a:chExt cx="150" cy="518"/>
              </a:xfrm>
            </p:grpSpPr>
            <p:sp>
              <p:nvSpPr>
                <p:cNvPr id="170" name="Rectangle 64"/>
                <p:cNvSpPr>
                  <a:spLocks noChangeArrowheads="1"/>
                </p:cNvSpPr>
                <p:nvPr/>
              </p:nvSpPr>
              <p:spPr bwMode="auto">
                <a:xfrm>
                  <a:off x="1453" y="1420"/>
                  <a:ext cx="1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1" name="Rectangle 65"/>
                <p:cNvSpPr>
                  <a:spLocks noChangeArrowheads="1"/>
                </p:cNvSpPr>
                <p:nvPr/>
              </p:nvSpPr>
              <p:spPr bwMode="auto">
                <a:xfrm>
                  <a:off x="1453" y="1420"/>
                  <a:ext cx="1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" name="Group 66"/>
              <p:cNvGrpSpPr>
                <a:grpSpLocks/>
              </p:cNvGrpSpPr>
              <p:nvPr/>
            </p:nvGrpSpPr>
            <p:grpSpPr bwMode="auto">
              <a:xfrm>
                <a:off x="1603" y="1420"/>
                <a:ext cx="272" cy="518"/>
                <a:chOff x="1603" y="1420"/>
                <a:chExt cx="272" cy="518"/>
              </a:xfrm>
            </p:grpSpPr>
            <p:sp>
              <p:nvSpPr>
                <p:cNvPr id="168" name="Rectangle 67"/>
                <p:cNvSpPr>
                  <a:spLocks noChangeArrowheads="1"/>
                </p:cNvSpPr>
                <p:nvPr/>
              </p:nvSpPr>
              <p:spPr bwMode="auto">
                <a:xfrm>
                  <a:off x="1603" y="1420"/>
                  <a:ext cx="272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(1.51)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Rectangle 68"/>
                <p:cNvSpPr>
                  <a:spLocks noChangeArrowheads="1"/>
                </p:cNvSpPr>
                <p:nvPr/>
              </p:nvSpPr>
              <p:spPr bwMode="auto">
                <a:xfrm>
                  <a:off x="1603" y="1420"/>
                  <a:ext cx="272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3" name="Group 69"/>
              <p:cNvGrpSpPr>
                <a:grpSpLocks/>
              </p:cNvGrpSpPr>
              <p:nvPr/>
            </p:nvGrpSpPr>
            <p:grpSpPr bwMode="auto">
              <a:xfrm>
                <a:off x="1875" y="1420"/>
                <a:ext cx="397" cy="518"/>
                <a:chOff x="1875" y="1420"/>
                <a:chExt cx="397" cy="518"/>
              </a:xfrm>
            </p:grpSpPr>
            <p:sp>
              <p:nvSpPr>
                <p:cNvPr id="166" name="Rectangle 70"/>
                <p:cNvSpPr>
                  <a:spLocks noChangeArrowheads="1"/>
                </p:cNvSpPr>
                <p:nvPr/>
              </p:nvSpPr>
              <p:spPr bwMode="auto">
                <a:xfrm>
                  <a:off x="1875" y="1420"/>
                  <a:ext cx="39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-4.44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Rectangle 71"/>
                <p:cNvSpPr>
                  <a:spLocks noChangeArrowheads="1"/>
                </p:cNvSpPr>
                <p:nvPr/>
              </p:nvSpPr>
              <p:spPr bwMode="auto">
                <a:xfrm>
                  <a:off x="1875" y="1420"/>
                  <a:ext cx="397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4" name="Group 72"/>
              <p:cNvGrpSpPr>
                <a:grpSpLocks/>
              </p:cNvGrpSpPr>
              <p:nvPr/>
            </p:nvGrpSpPr>
            <p:grpSpPr bwMode="auto">
              <a:xfrm>
                <a:off x="2272" y="1420"/>
                <a:ext cx="150" cy="518"/>
                <a:chOff x="2272" y="1420"/>
                <a:chExt cx="150" cy="518"/>
              </a:xfrm>
            </p:grpSpPr>
            <p:sp>
              <p:nvSpPr>
                <p:cNvPr id="164" name="Rectangle 73"/>
                <p:cNvSpPr>
                  <a:spLocks noChangeArrowheads="1"/>
                </p:cNvSpPr>
                <p:nvPr/>
              </p:nvSpPr>
              <p:spPr bwMode="auto">
                <a:xfrm>
                  <a:off x="2272" y="1420"/>
                  <a:ext cx="150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5" name="Rectangle 74"/>
                <p:cNvSpPr>
                  <a:spLocks noChangeArrowheads="1"/>
                </p:cNvSpPr>
                <p:nvPr/>
              </p:nvSpPr>
              <p:spPr bwMode="auto">
                <a:xfrm>
                  <a:off x="2272" y="1420"/>
                  <a:ext cx="150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5" name="Group 75"/>
              <p:cNvGrpSpPr>
                <a:grpSpLocks/>
              </p:cNvGrpSpPr>
              <p:nvPr/>
            </p:nvGrpSpPr>
            <p:grpSpPr bwMode="auto">
              <a:xfrm>
                <a:off x="2422" y="1420"/>
                <a:ext cx="269" cy="518"/>
                <a:chOff x="2422" y="1420"/>
                <a:chExt cx="269" cy="518"/>
              </a:xfrm>
            </p:grpSpPr>
            <p:sp>
              <p:nvSpPr>
                <p:cNvPr id="162" name="Rectangle 76"/>
                <p:cNvSpPr>
                  <a:spLocks noChangeArrowheads="1"/>
                </p:cNvSpPr>
                <p:nvPr/>
              </p:nvSpPr>
              <p:spPr bwMode="auto">
                <a:xfrm>
                  <a:off x="2422" y="1420"/>
                  <a:ext cx="269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(1.53)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Rectangle 77"/>
                <p:cNvSpPr>
                  <a:spLocks noChangeArrowheads="1"/>
                </p:cNvSpPr>
                <p:nvPr/>
              </p:nvSpPr>
              <p:spPr bwMode="auto">
                <a:xfrm>
                  <a:off x="2422" y="1420"/>
                  <a:ext cx="269" cy="518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" name="Group 78"/>
              <p:cNvGrpSpPr>
                <a:grpSpLocks/>
              </p:cNvGrpSpPr>
              <p:nvPr/>
            </p:nvGrpSpPr>
            <p:grpSpPr bwMode="auto">
              <a:xfrm>
                <a:off x="0" y="1938"/>
                <a:ext cx="1056" cy="480"/>
                <a:chOff x="0" y="1938"/>
                <a:chExt cx="1056" cy="480"/>
              </a:xfrm>
            </p:grpSpPr>
            <p:sp>
              <p:nvSpPr>
                <p:cNvPr id="160" name="Rectangle 79"/>
                <p:cNvSpPr>
                  <a:spLocks noChangeArrowheads="1"/>
                </p:cNvSpPr>
                <p:nvPr/>
              </p:nvSpPr>
              <p:spPr bwMode="auto">
                <a:xfrm>
                  <a:off x="0" y="1938"/>
                  <a:ext cx="1056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Subgroups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Rectangle 80"/>
                <p:cNvSpPr>
                  <a:spLocks noChangeArrowheads="1"/>
                </p:cNvSpPr>
                <p:nvPr/>
              </p:nvSpPr>
              <p:spPr bwMode="auto">
                <a:xfrm>
                  <a:off x="0" y="1938"/>
                  <a:ext cx="105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Group 81"/>
              <p:cNvGrpSpPr>
                <a:grpSpLocks/>
              </p:cNvGrpSpPr>
              <p:nvPr/>
            </p:nvGrpSpPr>
            <p:grpSpPr bwMode="auto">
              <a:xfrm>
                <a:off x="1056" y="1938"/>
                <a:ext cx="397" cy="480"/>
                <a:chOff x="1056" y="1938"/>
                <a:chExt cx="397" cy="480"/>
              </a:xfrm>
            </p:grpSpPr>
            <p:sp>
              <p:nvSpPr>
                <p:cNvPr id="158" name="Rectangle 82"/>
                <p:cNvSpPr>
                  <a:spLocks noChangeArrowheads="1"/>
                </p:cNvSpPr>
                <p:nvPr/>
              </p:nvSpPr>
              <p:spPr bwMode="auto">
                <a:xfrm>
                  <a:off x="1056" y="193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-.04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Rectangle 83"/>
                <p:cNvSpPr>
                  <a:spLocks noChangeArrowheads="1"/>
                </p:cNvSpPr>
                <p:nvPr/>
              </p:nvSpPr>
              <p:spPr bwMode="auto">
                <a:xfrm>
                  <a:off x="1056" y="193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8" name="Group 84"/>
              <p:cNvGrpSpPr>
                <a:grpSpLocks/>
              </p:cNvGrpSpPr>
              <p:nvPr/>
            </p:nvGrpSpPr>
            <p:grpSpPr bwMode="auto">
              <a:xfrm>
                <a:off x="1453" y="1938"/>
                <a:ext cx="150" cy="480"/>
                <a:chOff x="1453" y="1938"/>
                <a:chExt cx="150" cy="480"/>
              </a:xfrm>
            </p:grpSpPr>
            <p:sp>
              <p:nvSpPr>
                <p:cNvPr id="156" name="Rectangle 85"/>
                <p:cNvSpPr>
                  <a:spLocks noChangeArrowheads="1"/>
                </p:cNvSpPr>
                <p:nvPr/>
              </p:nvSpPr>
              <p:spPr bwMode="auto">
                <a:xfrm>
                  <a:off x="1453" y="193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Rectangle 86"/>
                <p:cNvSpPr>
                  <a:spLocks noChangeArrowheads="1"/>
                </p:cNvSpPr>
                <p:nvPr/>
              </p:nvSpPr>
              <p:spPr bwMode="auto">
                <a:xfrm>
                  <a:off x="1453" y="193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9" name="Group 87"/>
              <p:cNvGrpSpPr>
                <a:grpSpLocks/>
              </p:cNvGrpSpPr>
              <p:nvPr/>
            </p:nvGrpSpPr>
            <p:grpSpPr bwMode="auto">
              <a:xfrm>
                <a:off x="1603" y="1938"/>
                <a:ext cx="272" cy="480"/>
                <a:chOff x="1603" y="1938"/>
                <a:chExt cx="272" cy="480"/>
              </a:xfrm>
            </p:grpSpPr>
            <p:sp>
              <p:nvSpPr>
                <p:cNvPr id="154" name="Rectangle 88"/>
                <p:cNvSpPr>
                  <a:spLocks noChangeArrowheads="1"/>
                </p:cNvSpPr>
                <p:nvPr/>
              </p:nvSpPr>
              <p:spPr bwMode="auto">
                <a:xfrm>
                  <a:off x="1603" y="1938"/>
                  <a:ext cx="272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(.05)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5" name="Rectangle 89"/>
                <p:cNvSpPr>
                  <a:spLocks noChangeArrowheads="1"/>
                </p:cNvSpPr>
                <p:nvPr/>
              </p:nvSpPr>
              <p:spPr bwMode="auto">
                <a:xfrm>
                  <a:off x="1603" y="1938"/>
                  <a:ext cx="27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Group 90"/>
              <p:cNvGrpSpPr>
                <a:grpSpLocks/>
              </p:cNvGrpSpPr>
              <p:nvPr/>
            </p:nvGrpSpPr>
            <p:grpSpPr bwMode="auto">
              <a:xfrm>
                <a:off x="1875" y="1938"/>
                <a:ext cx="397" cy="480"/>
                <a:chOff x="1875" y="1938"/>
                <a:chExt cx="397" cy="480"/>
              </a:xfrm>
            </p:grpSpPr>
            <p:sp>
              <p:nvSpPr>
                <p:cNvPr id="152" name="Rectangle 91"/>
                <p:cNvSpPr>
                  <a:spLocks noChangeArrowheads="1"/>
                </p:cNvSpPr>
                <p:nvPr/>
              </p:nvSpPr>
              <p:spPr bwMode="auto">
                <a:xfrm>
                  <a:off x="1875" y="193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-.04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Rectangle 92"/>
                <p:cNvSpPr>
                  <a:spLocks noChangeArrowheads="1"/>
                </p:cNvSpPr>
                <p:nvPr/>
              </p:nvSpPr>
              <p:spPr bwMode="auto">
                <a:xfrm>
                  <a:off x="1875" y="193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1" name="Group 93"/>
              <p:cNvGrpSpPr>
                <a:grpSpLocks/>
              </p:cNvGrpSpPr>
              <p:nvPr/>
            </p:nvGrpSpPr>
            <p:grpSpPr bwMode="auto">
              <a:xfrm>
                <a:off x="2272" y="1938"/>
                <a:ext cx="150" cy="480"/>
                <a:chOff x="2272" y="1938"/>
                <a:chExt cx="150" cy="480"/>
              </a:xfrm>
            </p:grpSpPr>
            <p:sp>
              <p:nvSpPr>
                <p:cNvPr id="150" name="Rectangle 94"/>
                <p:cNvSpPr>
                  <a:spLocks noChangeArrowheads="1"/>
                </p:cNvSpPr>
                <p:nvPr/>
              </p:nvSpPr>
              <p:spPr bwMode="auto">
                <a:xfrm>
                  <a:off x="2272" y="193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Rectangle 95"/>
                <p:cNvSpPr>
                  <a:spLocks noChangeArrowheads="1"/>
                </p:cNvSpPr>
                <p:nvPr/>
              </p:nvSpPr>
              <p:spPr bwMode="auto">
                <a:xfrm>
                  <a:off x="2272" y="193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2" name="Group 96"/>
              <p:cNvGrpSpPr>
                <a:grpSpLocks/>
              </p:cNvGrpSpPr>
              <p:nvPr/>
            </p:nvGrpSpPr>
            <p:grpSpPr bwMode="auto">
              <a:xfrm>
                <a:off x="2422" y="1938"/>
                <a:ext cx="269" cy="480"/>
                <a:chOff x="2422" y="1938"/>
                <a:chExt cx="269" cy="480"/>
              </a:xfrm>
            </p:grpSpPr>
            <p:sp>
              <p:nvSpPr>
                <p:cNvPr id="148" name="Rectangle 97"/>
                <p:cNvSpPr>
                  <a:spLocks noChangeArrowheads="1"/>
                </p:cNvSpPr>
                <p:nvPr/>
              </p:nvSpPr>
              <p:spPr bwMode="auto">
                <a:xfrm>
                  <a:off x="2422" y="1938"/>
                  <a:ext cx="269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(.05)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Rectangle 98"/>
                <p:cNvSpPr>
                  <a:spLocks noChangeArrowheads="1"/>
                </p:cNvSpPr>
                <p:nvPr/>
              </p:nvSpPr>
              <p:spPr bwMode="auto">
                <a:xfrm>
                  <a:off x="2422" y="1938"/>
                  <a:ext cx="269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3" name="Group 99"/>
              <p:cNvGrpSpPr>
                <a:grpSpLocks/>
              </p:cNvGrpSpPr>
              <p:nvPr/>
            </p:nvGrpSpPr>
            <p:grpSpPr bwMode="auto">
              <a:xfrm>
                <a:off x="0" y="2418"/>
                <a:ext cx="1056" cy="480"/>
                <a:chOff x="0" y="2418"/>
                <a:chExt cx="1056" cy="480"/>
              </a:xfrm>
            </p:grpSpPr>
            <p:sp>
              <p:nvSpPr>
                <p:cNvPr id="146" name="Rectangle 100"/>
                <p:cNvSpPr>
                  <a:spLocks noChangeArrowheads="1"/>
                </p:cNvSpPr>
                <p:nvPr/>
              </p:nvSpPr>
              <p:spPr bwMode="auto">
                <a:xfrm>
                  <a:off x="0" y="2418"/>
                  <a:ext cx="1056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Centralization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7" name="Rectangle 101"/>
                <p:cNvSpPr>
                  <a:spLocks noChangeArrowheads="1"/>
                </p:cNvSpPr>
                <p:nvPr/>
              </p:nvSpPr>
              <p:spPr bwMode="auto">
                <a:xfrm>
                  <a:off x="0" y="2418"/>
                  <a:ext cx="105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Group 102"/>
              <p:cNvGrpSpPr>
                <a:grpSpLocks/>
              </p:cNvGrpSpPr>
              <p:nvPr/>
            </p:nvGrpSpPr>
            <p:grpSpPr bwMode="auto">
              <a:xfrm>
                <a:off x="1056" y="2418"/>
                <a:ext cx="397" cy="480"/>
                <a:chOff x="1056" y="2418"/>
                <a:chExt cx="397" cy="480"/>
              </a:xfrm>
            </p:grpSpPr>
            <p:sp>
              <p:nvSpPr>
                <p:cNvPr id="144" name="Rectangle 103"/>
                <p:cNvSpPr>
                  <a:spLocks noChangeArrowheads="1"/>
                </p:cNvSpPr>
                <p:nvPr/>
              </p:nvSpPr>
              <p:spPr bwMode="auto">
                <a:xfrm>
                  <a:off x="1056" y="241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-.16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5" name="Rectangle 104"/>
                <p:cNvSpPr>
                  <a:spLocks noChangeArrowheads="1"/>
                </p:cNvSpPr>
                <p:nvPr/>
              </p:nvSpPr>
              <p:spPr bwMode="auto">
                <a:xfrm>
                  <a:off x="1056" y="241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5" name="Group 105"/>
              <p:cNvGrpSpPr>
                <a:grpSpLocks/>
              </p:cNvGrpSpPr>
              <p:nvPr/>
            </p:nvGrpSpPr>
            <p:grpSpPr bwMode="auto">
              <a:xfrm>
                <a:off x="1453" y="2418"/>
                <a:ext cx="150" cy="480"/>
                <a:chOff x="1453" y="2418"/>
                <a:chExt cx="150" cy="480"/>
              </a:xfrm>
            </p:grpSpPr>
            <p:sp>
              <p:nvSpPr>
                <p:cNvPr id="142" name="Rectangle 106"/>
                <p:cNvSpPr>
                  <a:spLocks noChangeArrowheads="1"/>
                </p:cNvSpPr>
                <p:nvPr/>
              </p:nvSpPr>
              <p:spPr bwMode="auto">
                <a:xfrm>
                  <a:off x="1453" y="241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3" name="Rectangle 107"/>
                <p:cNvSpPr>
                  <a:spLocks noChangeArrowheads="1"/>
                </p:cNvSpPr>
                <p:nvPr/>
              </p:nvSpPr>
              <p:spPr bwMode="auto">
                <a:xfrm>
                  <a:off x="1453" y="241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6" name="Group 108"/>
              <p:cNvGrpSpPr>
                <a:grpSpLocks/>
              </p:cNvGrpSpPr>
              <p:nvPr/>
            </p:nvGrpSpPr>
            <p:grpSpPr bwMode="auto">
              <a:xfrm>
                <a:off x="1603" y="2418"/>
                <a:ext cx="272" cy="480"/>
                <a:chOff x="1603" y="2418"/>
                <a:chExt cx="272" cy="480"/>
              </a:xfrm>
            </p:grpSpPr>
            <p:sp>
              <p:nvSpPr>
                <p:cNvPr id="140" name="Rectangle 109"/>
                <p:cNvSpPr>
                  <a:spLocks noChangeArrowheads="1"/>
                </p:cNvSpPr>
                <p:nvPr/>
              </p:nvSpPr>
              <p:spPr bwMode="auto">
                <a:xfrm>
                  <a:off x="1603" y="2418"/>
                  <a:ext cx="272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(.09)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1" name="Rectangle 110"/>
                <p:cNvSpPr>
                  <a:spLocks noChangeArrowheads="1"/>
                </p:cNvSpPr>
                <p:nvPr/>
              </p:nvSpPr>
              <p:spPr bwMode="auto">
                <a:xfrm>
                  <a:off x="1603" y="2418"/>
                  <a:ext cx="27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7" name="Group 111"/>
              <p:cNvGrpSpPr>
                <a:grpSpLocks/>
              </p:cNvGrpSpPr>
              <p:nvPr/>
            </p:nvGrpSpPr>
            <p:grpSpPr bwMode="auto">
              <a:xfrm>
                <a:off x="1875" y="2418"/>
                <a:ext cx="397" cy="480"/>
                <a:chOff x="1875" y="2418"/>
                <a:chExt cx="397" cy="480"/>
              </a:xfrm>
            </p:grpSpPr>
            <p:sp>
              <p:nvSpPr>
                <p:cNvPr id="138" name="Rectangle 112"/>
                <p:cNvSpPr>
                  <a:spLocks noChangeArrowheads="1"/>
                </p:cNvSpPr>
                <p:nvPr/>
              </p:nvSpPr>
              <p:spPr bwMode="auto">
                <a:xfrm>
                  <a:off x="1875" y="241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-.15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Rectangle 113"/>
                <p:cNvSpPr>
                  <a:spLocks noChangeArrowheads="1"/>
                </p:cNvSpPr>
                <p:nvPr/>
              </p:nvSpPr>
              <p:spPr bwMode="auto">
                <a:xfrm>
                  <a:off x="1875" y="241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" name="Group 114"/>
              <p:cNvGrpSpPr>
                <a:grpSpLocks/>
              </p:cNvGrpSpPr>
              <p:nvPr/>
            </p:nvGrpSpPr>
            <p:grpSpPr bwMode="auto">
              <a:xfrm>
                <a:off x="2272" y="2418"/>
                <a:ext cx="150" cy="480"/>
                <a:chOff x="2272" y="2418"/>
                <a:chExt cx="150" cy="480"/>
              </a:xfrm>
            </p:grpSpPr>
            <p:sp>
              <p:nvSpPr>
                <p:cNvPr id="136" name="Rectangle 115"/>
                <p:cNvSpPr>
                  <a:spLocks noChangeArrowheads="1"/>
                </p:cNvSpPr>
                <p:nvPr/>
              </p:nvSpPr>
              <p:spPr bwMode="auto">
                <a:xfrm>
                  <a:off x="2272" y="241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" name="Rectangle 116"/>
                <p:cNvSpPr>
                  <a:spLocks noChangeArrowheads="1"/>
                </p:cNvSpPr>
                <p:nvPr/>
              </p:nvSpPr>
              <p:spPr bwMode="auto">
                <a:xfrm>
                  <a:off x="2272" y="241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Group 117"/>
              <p:cNvGrpSpPr>
                <a:grpSpLocks/>
              </p:cNvGrpSpPr>
              <p:nvPr/>
            </p:nvGrpSpPr>
            <p:grpSpPr bwMode="auto">
              <a:xfrm>
                <a:off x="2422" y="2418"/>
                <a:ext cx="269" cy="480"/>
                <a:chOff x="2422" y="2418"/>
                <a:chExt cx="269" cy="480"/>
              </a:xfrm>
            </p:grpSpPr>
            <p:sp>
              <p:nvSpPr>
                <p:cNvPr id="134" name="Rectangle 118"/>
                <p:cNvSpPr>
                  <a:spLocks noChangeArrowheads="1"/>
                </p:cNvSpPr>
                <p:nvPr/>
              </p:nvSpPr>
              <p:spPr bwMode="auto">
                <a:xfrm>
                  <a:off x="2422" y="2418"/>
                  <a:ext cx="269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(.08)</a:t>
                  </a:r>
                </a:p>
                <a:p>
                  <a:pPr eaLnBrk="0" hangingPunct="0"/>
                  <a:endParaRPr lang="nl-NL" altLang="de-DE" sz="16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Rectangle 119"/>
                <p:cNvSpPr>
                  <a:spLocks noChangeArrowheads="1"/>
                </p:cNvSpPr>
                <p:nvPr/>
              </p:nvSpPr>
              <p:spPr bwMode="auto">
                <a:xfrm>
                  <a:off x="2422" y="2418"/>
                  <a:ext cx="269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120"/>
              <p:cNvGrpSpPr>
                <a:grpSpLocks/>
              </p:cNvGrpSpPr>
              <p:nvPr/>
            </p:nvGrpSpPr>
            <p:grpSpPr bwMode="auto">
              <a:xfrm>
                <a:off x="0" y="2898"/>
                <a:ext cx="1056" cy="480"/>
                <a:chOff x="0" y="2898"/>
                <a:chExt cx="1056" cy="480"/>
              </a:xfrm>
            </p:grpSpPr>
            <p:sp>
              <p:nvSpPr>
                <p:cNvPr id="132" name="Rectangle 121"/>
                <p:cNvSpPr>
                  <a:spLocks noChangeArrowheads="1"/>
                </p:cNvSpPr>
                <p:nvPr/>
              </p:nvSpPr>
              <p:spPr bwMode="auto">
                <a:xfrm>
                  <a:off x="0" y="2898"/>
                  <a:ext cx="1056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Level of disagreement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Rectangle 122"/>
                <p:cNvSpPr>
                  <a:spLocks noChangeArrowheads="1"/>
                </p:cNvSpPr>
                <p:nvPr/>
              </p:nvSpPr>
              <p:spPr bwMode="auto">
                <a:xfrm>
                  <a:off x="0" y="2898"/>
                  <a:ext cx="105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Group 123"/>
              <p:cNvGrpSpPr>
                <a:grpSpLocks/>
              </p:cNvGrpSpPr>
              <p:nvPr/>
            </p:nvGrpSpPr>
            <p:grpSpPr bwMode="auto">
              <a:xfrm>
                <a:off x="1056" y="2898"/>
                <a:ext cx="397" cy="480"/>
                <a:chOff x="1056" y="2898"/>
                <a:chExt cx="397" cy="480"/>
              </a:xfrm>
            </p:grpSpPr>
            <p:sp>
              <p:nvSpPr>
                <p:cNvPr id="130" name="Rectangle 124"/>
                <p:cNvSpPr>
                  <a:spLocks noChangeArrowheads="1"/>
                </p:cNvSpPr>
                <p:nvPr/>
              </p:nvSpPr>
              <p:spPr bwMode="auto">
                <a:xfrm>
                  <a:off x="1056" y="289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Rectangle 125"/>
                <p:cNvSpPr>
                  <a:spLocks noChangeArrowheads="1"/>
                </p:cNvSpPr>
                <p:nvPr/>
              </p:nvSpPr>
              <p:spPr bwMode="auto">
                <a:xfrm>
                  <a:off x="1056" y="289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2" name="Group 126"/>
              <p:cNvGrpSpPr>
                <a:grpSpLocks/>
              </p:cNvGrpSpPr>
              <p:nvPr/>
            </p:nvGrpSpPr>
            <p:grpSpPr bwMode="auto">
              <a:xfrm>
                <a:off x="1453" y="2898"/>
                <a:ext cx="150" cy="480"/>
                <a:chOff x="1453" y="2898"/>
                <a:chExt cx="150" cy="480"/>
              </a:xfrm>
            </p:grpSpPr>
            <p:sp>
              <p:nvSpPr>
                <p:cNvPr id="128" name="Rectangle 127"/>
                <p:cNvSpPr>
                  <a:spLocks noChangeArrowheads="1"/>
                </p:cNvSpPr>
                <p:nvPr/>
              </p:nvSpPr>
              <p:spPr bwMode="auto">
                <a:xfrm>
                  <a:off x="1453" y="289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9" name="Rectangle 128"/>
                <p:cNvSpPr>
                  <a:spLocks noChangeArrowheads="1"/>
                </p:cNvSpPr>
                <p:nvPr/>
              </p:nvSpPr>
              <p:spPr bwMode="auto">
                <a:xfrm>
                  <a:off x="1453" y="289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3" name="Group 129"/>
              <p:cNvGrpSpPr>
                <a:grpSpLocks/>
              </p:cNvGrpSpPr>
              <p:nvPr/>
            </p:nvGrpSpPr>
            <p:grpSpPr bwMode="auto">
              <a:xfrm>
                <a:off x="1603" y="2898"/>
                <a:ext cx="272" cy="480"/>
                <a:chOff x="1603" y="2898"/>
                <a:chExt cx="272" cy="480"/>
              </a:xfrm>
            </p:grpSpPr>
            <p:sp>
              <p:nvSpPr>
                <p:cNvPr id="126" name="Rectangle 130"/>
                <p:cNvSpPr>
                  <a:spLocks noChangeArrowheads="1"/>
                </p:cNvSpPr>
                <p:nvPr/>
              </p:nvSpPr>
              <p:spPr bwMode="auto">
                <a:xfrm>
                  <a:off x="1603" y="2898"/>
                  <a:ext cx="272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7" name="Rectangle 131"/>
                <p:cNvSpPr>
                  <a:spLocks noChangeArrowheads="1"/>
                </p:cNvSpPr>
                <p:nvPr/>
              </p:nvSpPr>
              <p:spPr bwMode="auto">
                <a:xfrm>
                  <a:off x="1603" y="2898"/>
                  <a:ext cx="27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4" name="Group 132"/>
              <p:cNvGrpSpPr>
                <a:grpSpLocks/>
              </p:cNvGrpSpPr>
              <p:nvPr/>
            </p:nvGrpSpPr>
            <p:grpSpPr bwMode="auto">
              <a:xfrm>
                <a:off x="1875" y="2898"/>
                <a:ext cx="397" cy="480"/>
                <a:chOff x="1875" y="2898"/>
                <a:chExt cx="397" cy="480"/>
              </a:xfrm>
            </p:grpSpPr>
            <p:sp>
              <p:nvSpPr>
                <p:cNvPr id="124" name="Rectangle 133"/>
                <p:cNvSpPr>
                  <a:spLocks noChangeArrowheads="1"/>
                </p:cNvSpPr>
                <p:nvPr/>
              </p:nvSpPr>
              <p:spPr bwMode="auto">
                <a:xfrm>
                  <a:off x="1875" y="289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-.24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Rectangle 134"/>
                <p:cNvSpPr>
                  <a:spLocks noChangeArrowheads="1"/>
                </p:cNvSpPr>
                <p:nvPr/>
              </p:nvSpPr>
              <p:spPr bwMode="auto">
                <a:xfrm>
                  <a:off x="1875" y="289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5" name="Group 135"/>
              <p:cNvGrpSpPr>
                <a:grpSpLocks/>
              </p:cNvGrpSpPr>
              <p:nvPr/>
            </p:nvGrpSpPr>
            <p:grpSpPr bwMode="auto">
              <a:xfrm>
                <a:off x="2272" y="2898"/>
                <a:ext cx="150" cy="480"/>
                <a:chOff x="2272" y="2898"/>
                <a:chExt cx="150" cy="480"/>
              </a:xfrm>
            </p:grpSpPr>
            <p:sp>
              <p:nvSpPr>
                <p:cNvPr id="122" name="Rectangle 136"/>
                <p:cNvSpPr>
                  <a:spLocks noChangeArrowheads="1"/>
                </p:cNvSpPr>
                <p:nvPr/>
              </p:nvSpPr>
              <p:spPr bwMode="auto">
                <a:xfrm>
                  <a:off x="2272" y="289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" name="Rectangle 137"/>
                <p:cNvSpPr>
                  <a:spLocks noChangeArrowheads="1"/>
                </p:cNvSpPr>
                <p:nvPr/>
              </p:nvSpPr>
              <p:spPr bwMode="auto">
                <a:xfrm>
                  <a:off x="2272" y="289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6" name="Group 138"/>
              <p:cNvGrpSpPr>
                <a:grpSpLocks/>
              </p:cNvGrpSpPr>
              <p:nvPr/>
            </p:nvGrpSpPr>
            <p:grpSpPr bwMode="auto">
              <a:xfrm>
                <a:off x="2422" y="2898"/>
                <a:ext cx="269" cy="480"/>
                <a:chOff x="2422" y="2898"/>
                <a:chExt cx="269" cy="480"/>
              </a:xfrm>
            </p:grpSpPr>
            <p:sp>
              <p:nvSpPr>
                <p:cNvPr id="120" name="Rectangle 139"/>
                <p:cNvSpPr>
                  <a:spLocks noChangeArrowheads="1"/>
                </p:cNvSpPr>
                <p:nvPr/>
              </p:nvSpPr>
              <p:spPr bwMode="auto">
                <a:xfrm>
                  <a:off x="2422" y="2898"/>
                  <a:ext cx="269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(.12)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1" name="Rectangle 140"/>
                <p:cNvSpPr>
                  <a:spLocks noChangeArrowheads="1"/>
                </p:cNvSpPr>
                <p:nvPr/>
              </p:nvSpPr>
              <p:spPr bwMode="auto">
                <a:xfrm>
                  <a:off x="2422" y="2898"/>
                  <a:ext cx="269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7" name="Group 141"/>
              <p:cNvGrpSpPr>
                <a:grpSpLocks/>
              </p:cNvGrpSpPr>
              <p:nvPr/>
            </p:nvGrpSpPr>
            <p:grpSpPr bwMode="auto">
              <a:xfrm>
                <a:off x="0" y="3378"/>
                <a:ext cx="1056" cy="480"/>
                <a:chOff x="0" y="3378"/>
                <a:chExt cx="1056" cy="480"/>
              </a:xfrm>
            </p:grpSpPr>
            <p:sp>
              <p:nvSpPr>
                <p:cNvPr id="118" name="Rectangle 142"/>
                <p:cNvSpPr>
                  <a:spLocks noChangeArrowheads="1"/>
                </p:cNvSpPr>
                <p:nvPr/>
              </p:nvSpPr>
              <p:spPr bwMode="auto">
                <a:xfrm>
                  <a:off x="0" y="3378"/>
                  <a:ext cx="1056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Level of disagreement</a:t>
                  </a:r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9" name="Rectangle 143"/>
                <p:cNvSpPr>
                  <a:spLocks noChangeArrowheads="1"/>
                </p:cNvSpPr>
                <p:nvPr/>
              </p:nvSpPr>
              <p:spPr bwMode="auto">
                <a:xfrm>
                  <a:off x="0" y="3378"/>
                  <a:ext cx="105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8" name="Group 144"/>
              <p:cNvGrpSpPr>
                <a:grpSpLocks/>
              </p:cNvGrpSpPr>
              <p:nvPr/>
            </p:nvGrpSpPr>
            <p:grpSpPr bwMode="auto">
              <a:xfrm>
                <a:off x="1056" y="3378"/>
                <a:ext cx="397" cy="480"/>
                <a:chOff x="1056" y="3378"/>
                <a:chExt cx="397" cy="480"/>
              </a:xfrm>
            </p:grpSpPr>
            <p:sp>
              <p:nvSpPr>
                <p:cNvPr id="116" name="Rectangle 145"/>
                <p:cNvSpPr>
                  <a:spLocks noChangeArrowheads="1"/>
                </p:cNvSpPr>
                <p:nvPr/>
              </p:nvSpPr>
              <p:spPr bwMode="auto">
                <a:xfrm>
                  <a:off x="1056" y="337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7" name="Rectangle 146"/>
                <p:cNvSpPr>
                  <a:spLocks noChangeArrowheads="1"/>
                </p:cNvSpPr>
                <p:nvPr/>
              </p:nvSpPr>
              <p:spPr bwMode="auto">
                <a:xfrm>
                  <a:off x="1056" y="337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9" name="Group 147"/>
              <p:cNvGrpSpPr>
                <a:grpSpLocks/>
              </p:cNvGrpSpPr>
              <p:nvPr/>
            </p:nvGrpSpPr>
            <p:grpSpPr bwMode="auto">
              <a:xfrm>
                <a:off x="1453" y="3378"/>
                <a:ext cx="150" cy="480"/>
                <a:chOff x="1453" y="3378"/>
                <a:chExt cx="150" cy="480"/>
              </a:xfrm>
            </p:grpSpPr>
            <p:sp>
              <p:nvSpPr>
                <p:cNvPr id="114" name="Rectangle 148"/>
                <p:cNvSpPr>
                  <a:spLocks noChangeArrowheads="1"/>
                </p:cNvSpPr>
                <p:nvPr/>
              </p:nvSpPr>
              <p:spPr bwMode="auto">
                <a:xfrm>
                  <a:off x="1453" y="337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5" name="Rectangle 149"/>
                <p:cNvSpPr>
                  <a:spLocks noChangeArrowheads="1"/>
                </p:cNvSpPr>
                <p:nvPr/>
              </p:nvSpPr>
              <p:spPr bwMode="auto">
                <a:xfrm>
                  <a:off x="1453" y="337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0" name="Group 150"/>
              <p:cNvGrpSpPr>
                <a:grpSpLocks/>
              </p:cNvGrpSpPr>
              <p:nvPr/>
            </p:nvGrpSpPr>
            <p:grpSpPr bwMode="auto">
              <a:xfrm>
                <a:off x="1603" y="3378"/>
                <a:ext cx="272" cy="480"/>
                <a:chOff x="1603" y="3378"/>
                <a:chExt cx="272" cy="480"/>
              </a:xfrm>
            </p:grpSpPr>
            <p:sp>
              <p:nvSpPr>
                <p:cNvPr id="112" name="Rectangle 151"/>
                <p:cNvSpPr>
                  <a:spLocks noChangeArrowheads="1"/>
                </p:cNvSpPr>
                <p:nvPr/>
              </p:nvSpPr>
              <p:spPr bwMode="auto">
                <a:xfrm>
                  <a:off x="1603" y="3378"/>
                  <a:ext cx="272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Rectangle 152"/>
                <p:cNvSpPr>
                  <a:spLocks noChangeArrowheads="1"/>
                </p:cNvSpPr>
                <p:nvPr/>
              </p:nvSpPr>
              <p:spPr bwMode="auto">
                <a:xfrm>
                  <a:off x="1603" y="3378"/>
                  <a:ext cx="27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1" name="Group 153"/>
              <p:cNvGrpSpPr>
                <a:grpSpLocks/>
              </p:cNvGrpSpPr>
              <p:nvPr/>
            </p:nvGrpSpPr>
            <p:grpSpPr bwMode="auto">
              <a:xfrm>
                <a:off x="1875" y="3378"/>
                <a:ext cx="397" cy="480"/>
                <a:chOff x="1875" y="3378"/>
                <a:chExt cx="397" cy="480"/>
              </a:xfrm>
            </p:grpSpPr>
            <p:sp>
              <p:nvSpPr>
                <p:cNvPr id="110" name="Rectangle 154"/>
                <p:cNvSpPr>
                  <a:spLocks noChangeArrowheads="1"/>
                </p:cNvSpPr>
                <p:nvPr/>
              </p:nvSpPr>
              <p:spPr bwMode="auto">
                <a:xfrm>
                  <a:off x="1875" y="337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.22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1" name="Rectangle 155"/>
                <p:cNvSpPr>
                  <a:spLocks noChangeArrowheads="1"/>
                </p:cNvSpPr>
                <p:nvPr/>
              </p:nvSpPr>
              <p:spPr bwMode="auto">
                <a:xfrm>
                  <a:off x="1875" y="337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2" name="Group 156"/>
              <p:cNvGrpSpPr>
                <a:grpSpLocks/>
              </p:cNvGrpSpPr>
              <p:nvPr/>
            </p:nvGrpSpPr>
            <p:grpSpPr bwMode="auto">
              <a:xfrm>
                <a:off x="2272" y="3378"/>
                <a:ext cx="150" cy="480"/>
                <a:chOff x="2272" y="3378"/>
                <a:chExt cx="150" cy="480"/>
              </a:xfrm>
            </p:grpSpPr>
            <p:sp>
              <p:nvSpPr>
                <p:cNvPr id="108" name="Rectangle 157"/>
                <p:cNvSpPr>
                  <a:spLocks noChangeArrowheads="1"/>
                </p:cNvSpPr>
                <p:nvPr/>
              </p:nvSpPr>
              <p:spPr bwMode="auto">
                <a:xfrm>
                  <a:off x="2272" y="337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9" name="Rectangle 158"/>
                <p:cNvSpPr>
                  <a:spLocks noChangeArrowheads="1"/>
                </p:cNvSpPr>
                <p:nvPr/>
              </p:nvSpPr>
              <p:spPr bwMode="auto">
                <a:xfrm>
                  <a:off x="2272" y="337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3" name="Group 159"/>
              <p:cNvGrpSpPr>
                <a:grpSpLocks/>
              </p:cNvGrpSpPr>
              <p:nvPr/>
            </p:nvGrpSpPr>
            <p:grpSpPr bwMode="auto">
              <a:xfrm>
                <a:off x="2422" y="3378"/>
                <a:ext cx="269" cy="480"/>
                <a:chOff x="2422" y="3378"/>
                <a:chExt cx="269" cy="480"/>
              </a:xfrm>
            </p:grpSpPr>
            <p:sp>
              <p:nvSpPr>
                <p:cNvPr id="106" name="Rectangle 160"/>
                <p:cNvSpPr>
                  <a:spLocks noChangeArrowheads="1"/>
                </p:cNvSpPr>
                <p:nvPr/>
              </p:nvSpPr>
              <p:spPr bwMode="auto">
                <a:xfrm>
                  <a:off x="2422" y="3378"/>
                  <a:ext cx="269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(.14)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7" name="Rectangle 161"/>
                <p:cNvSpPr>
                  <a:spLocks noChangeArrowheads="1"/>
                </p:cNvSpPr>
                <p:nvPr/>
              </p:nvSpPr>
              <p:spPr bwMode="auto">
                <a:xfrm>
                  <a:off x="2422" y="3378"/>
                  <a:ext cx="269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4" name="Group 162"/>
              <p:cNvGrpSpPr>
                <a:grpSpLocks/>
              </p:cNvGrpSpPr>
              <p:nvPr/>
            </p:nvGrpSpPr>
            <p:grpSpPr bwMode="auto">
              <a:xfrm>
                <a:off x="0" y="3858"/>
                <a:ext cx="1056" cy="480"/>
                <a:chOff x="0" y="3858"/>
                <a:chExt cx="1056" cy="480"/>
              </a:xfrm>
            </p:grpSpPr>
            <p:sp>
              <p:nvSpPr>
                <p:cNvPr id="104" name="Rectangle 163"/>
                <p:cNvSpPr>
                  <a:spLocks noChangeArrowheads="1"/>
                </p:cNvSpPr>
                <p:nvPr/>
              </p:nvSpPr>
              <p:spPr bwMode="auto">
                <a:xfrm>
                  <a:off x="0" y="3858"/>
                  <a:ext cx="1056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Team tenure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5" name="Rectangle 164"/>
                <p:cNvSpPr>
                  <a:spLocks noChangeArrowheads="1"/>
                </p:cNvSpPr>
                <p:nvPr/>
              </p:nvSpPr>
              <p:spPr bwMode="auto">
                <a:xfrm>
                  <a:off x="0" y="3858"/>
                  <a:ext cx="1056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5" name="Group 165"/>
              <p:cNvGrpSpPr>
                <a:grpSpLocks/>
              </p:cNvGrpSpPr>
              <p:nvPr/>
            </p:nvGrpSpPr>
            <p:grpSpPr bwMode="auto">
              <a:xfrm>
                <a:off x="1056" y="3858"/>
                <a:ext cx="397" cy="480"/>
                <a:chOff x="1056" y="3858"/>
                <a:chExt cx="397" cy="480"/>
              </a:xfrm>
            </p:grpSpPr>
            <p:sp>
              <p:nvSpPr>
                <p:cNvPr id="102" name="Rectangle 166"/>
                <p:cNvSpPr>
                  <a:spLocks noChangeArrowheads="1"/>
                </p:cNvSpPr>
                <p:nvPr/>
              </p:nvSpPr>
              <p:spPr bwMode="auto">
                <a:xfrm>
                  <a:off x="1056" y="385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-.31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3" name="Rectangle 167"/>
                <p:cNvSpPr>
                  <a:spLocks noChangeArrowheads="1"/>
                </p:cNvSpPr>
                <p:nvPr/>
              </p:nvSpPr>
              <p:spPr bwMode="auto">
                <a:xfrm>
                  <a:off x="1056" y="385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6" name="Group 168"/>
              <p:cNvGrpSpPr>
                <a:grpSpLocks/>
              </p:cNvGrpSpPr>
              <p:nvPr/>
            </p:nvGrpSpPr>
            <p:grpSpPr bwMode="auto">
              <a:xfrm>
                <a:off x="1453" y="3858"/>
                <a:ext cx="150" cy="480"/>
                <a:chOff x="1453" y="3858"/>
                <a:chExt cx="150" cy="480"/>
              </a:xfrm>
            </p:grpSpPr>
            <p:sp>
              <p:nvSpPr>
                <p:cNvPr id="100" name="Rectangle 169"/>
                <p:cNvSpPr>
                  <a:spLocks noChangeArrowheads="1"/>
                </p:cNvSpPr>
                <p:nvPr/>
              </p:nvSpPr>
              <p:spPr bwMode="auto">
                <a:xfrm>
                  <a:off x="1453" y="385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01" name="Rectangle 170"/>
                <p:cNvSpPr>
                  <a:spLocks noChangeArrowheads="1"/>
                </p:cNvSpPr>
                <p:nvPr/>
              </p:nvSpPr>
              <p:spPr bwMode="auto">
                <a:xfrm>
                  <a:off x="1453" y="385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7" name="Group 171"/>
              <p:cNvGrpSpPr>
                <a:grpSpLocks/>
              </p:cNvGrpSpPr>
              <p:nvPr/>
            </p:nvGrpSpPr>
            <p:grpSpPr bwMode="auto">
              <a:xfrm>
                <a:off x="1603" y="3858"/>
                <a:ext cx="272" cy="480"/>
                <a:chOff x="1603" y="3858"/>
                <a:chExt cx="272" cy="480"/>
              </a:xfrm>
            </p:grpSpPr>
            <p:sp>
              <p:nvSpPr>
                <p:cNvPr id="98" name="Rectangle 172"/>
                <p:cNvSpPr>
                  <a:spLocks noChangeArrowheads="1"/>
                </p:cNvSpPr>
                <p:nvPr/>
              </p:nvSpPr>
              <p:spPr bwMode="auto">
                <a:xfrm>
                  <a:off x="1603" y="3858"/>
                  <a:ext cx="272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(.13)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9" name="Rectangle 173"/>
                <p:cNvSpPr>
                  <a:spLocks noChangeArrowheads="1"/>
                </p:cNvSpPr>
                <p:nvPr/>
              </p:nvSpPr>
              <p:spPr bwMode="auto">
                <a:xfrm>
                  <a:off x="1603" y="3858"/>
                  <a:ext cx="272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8" name="Group 174"/>
              <p:cNvGrpSpPr>
                <a:grpSpLocks/>
              </p:cNvGrpSpPr>
              <p:nvPr/>
            </p:nvGrpSpPr>
            <p:grpSpPr bwMode="auto">
              <a:xfrm>
                <a:off x="1875" y="3858"/>
                <a:ext cx="397" cy="480"/>
                <a:chOff x="1875" y="3858"/>
                <a:chExt cx="397" cy="480"/>
              </a:xfrm>
            </p:grpSpPr>
            <p:sp>
              <p:nvSpPr>
                <p:cNvPr id="96" name="Rectangle 175"/>
                <p:cNvSpPr>
                  <a:spLocks noChangeArrowheads="1"/>
                </p:cNvSpPr>
                <p:nvPr/>
              </p:nvSpPr>
              <p:spPr bwMode="auto">
                <a:xfrm>
                  <a:off x="1875" y="3858"/>
                  <a:ext cx="397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-.29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7" name="Rectangle 176"/>
                <p:cNvSpPr>
                  <a:spLocks noChangeArrowheads="1"/>
                </p:cNvSpPr>
                <p:nvPr/>
              </p:nvSpPr>
              <p:spPr bwMode="auto">
                <a:xfrm>
                  <a:off x="1875" y="3858"/>
                  <a:ext cx="397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69" name="Group 177"/>
              <p:cNvGrpSpPr>
                <a:grpSpLocks/>
              </p:cNvGrpSpPr>
              <p:nvPr/>
            </p:nvGrpSpPr>
            <p:grpSpPr bwMode="auto">
              <a:xfrm>
                <a:off x="2272" y="3858"/>
                <a:ext cx="150" cy="480"/>
                <a:chOff x="2272" y="3858"/>
                <a:chExt cx="150" cy="480"/>
              </a:xfrm>
            </p:grpSpPr>
            <p:sp>
              <p:nvSpPr>
                <p:cNvPr id="94" name="Rectangle 178"/>
                <p:cNvSpPr>
                  <a:spLocks noChangeArrowheads="1"/>
                </p:cNvSpPr>
                <p:nvPr/>
              </p:nvSpPr>
              <p:spPr bwMode="auto">
                <a:xfrm>
                  <a:off x="2272" y="3858"/>
                  <a:ext cx="150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**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Rectangle 179"/>
                <p:cNvSpPr>
                  <a:spLocks noChangeArrowheads="1"/>
                </p:cNvSpPr>
                <p:nvPr/>
              </p:nvSpPr>
              <p:spPr bwMode="auto">
                <a:xfrm>
                  <a:off x="2272" y="3858"/>
                  <a:ext cx="150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0" name="Group 180"/>
              <p:cNvGrpSpPr>
                <a:grpSpLocks/>
              </p:cNvGrpSpPr>
              <p:nvPr/>
            </p:nvGrpSpPr>
            <p:grpSpPr bwMode="auto">
              <a:xfrm>
                <a:off x="2422" y="3858"/>
                <a:ext cx="269" cy="480"/>
                <a:chOff x="2422" y="3858"/>
                <a:chExt cx="269" cy="480"/>
              </a:xfrm>
            </p:grpSpPr>
            <p:sp>
              <p:nvSpPr>
                <p:cNvPr id="92" name="Rectangle 181"/>
                <p:cNvSpPr>
                  <a:spLocks noChangeArrowheads="1"/>
                </p:cNvSpPr>
                <p:nvPr/>
              </p:nvSpPr>
              <p:spPr bwMode="auto">
                <a:xfrm>
                  <a:off x="2422" y="3858"/>
                  <a:ext cx="269" cy="48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(.13)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" name="Rectangle 182"/>
                <p:cNvSpPr>
                  <a:spLocks noChangeArrowheads="1"/>
                </p:cNvSpPr>
                <p:nvPr/>
              </p:nvSpPr>
              <p:spPr bwMode="auto">
                <a:xfrm>
                  <a:off x="2422" y="3858"/>
                  <a:ext cx="269" cy="480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1" name="Group 183"/>
              <p:cNvGrpSpPr>
                <a:grpSpLocks/>
              </p:cNvGrpSpPr>
              <p:nvPr/>
            </p:nvGrpSpPr>
            <p:grpSpPr bwMode="auto">
              <a:xfrm>
                <a:off x="0" y="4338"/>
                <a:ext cx="1056" cy="384"/>
                <a:chOff x="0" y="4338"/>
                <a:chExt cx="1056" cy="384"/>
              </a:xfrm>
            </p:grpSpPr>
            <p:sp>
              <p:nvSpPr>
                <p:cNvPr id="90" name="Rectangle 184"/>
                <p:cNvSpPr>
                  <a:spLocks noChangeArrowheads="1"/>
                </p:cNvSpPr>
                <p:nvPr/>
              </p:nvSpPr>
              <p:spPr bwMode="auto">
                <a:xfrm>
                  <a:off x="0" y="4338"/>
                  <a:ext cx="1056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Adjusted R</a:t>
                  </a:r>
                  <a:r>
                    <a:rPr lang="nl-NL" altLang="de-DE" sz="1600" b="1" baseline="300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Rectangle 185"/>
                <p:cNvSpPr>
                  <a:spLocks noChangeArrowheads="1"/>
                </p:cNvSpPr>
                <p:nvPr/>
              </p:nvSpPr>
              <p:spPr bwMode="auto">
                <a:xfrm>
                  <a:off x="0" y="4338"/>
                  <a:ext cx="1056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2" name="Group 186"/>
              <p:cNvGrpSpPr>
                <a:grpSpLocks/>
              </p:cNvGrpSpPr>
              <p:nvPr/>
            </p:nvGrpSpPr>
            <p:grpSpPr bwMode="auto">
              <a:xfrm>
                <a:off x="1056" y="4338"/>
                <a:ext cx="397" cy="384"/>
                <a:chOff x="1056" y="4338"/>
                <a:chExt cx="397" cy="384"/>
              </a:xfrm>
            </p:grpSpPr>
            <p:sp>
              <p:nvSpPr>
                <p:cNvPr id="88" name="Rectangle 187"/>
                <p:cNvSpPr>
                  <a:spLocks noChangeArrowheads="1"/>
                </p:cNvSpPr>
                <p:nvPr/>
              </p:nvSpPr>
              <p:spPr bwMode="auto">
                <a:xfrm>
                  <a:off x="1056" y="4338"/>
                  <a:ext cx="397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.51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" name="Rectangle 188"/>
                <p:cNvSpPr>
                  <a:spLocks noChangeArrowheads="1"/>
                </p:cNvSpPr>
                <p:nvPr/>
              </p:nvSpPr>
              <p:spPr bwMode="auto">
                <a:xfrm>
                  <a:off x="1056" y="4338"/>
                  <a:ext cx="397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3" name="Group 189"/>
              <p:cNvGrpSpPr>
                <a:grpSpLocks/>
              </p:cNvGrpSpPr>
              <p:nvPr/>
            </p:nvGrpSpPr>
            <p:grpSpPr bwMode="auto">
              <a:xfrm>
                <a:off x="1453" y="4338"/>
                <a:ext cx="150" cy="384"/>
                <a:chOff x="1453" y="4338"/>
                <a:chExt cx="150" cy="384"/>
              </a:xfrm>
            </p:grpSpPr>
            <p:sp>
              <p:nvSpPr>
                <p:cNvPr id="86" name="Rectangle 190"/>
                <p:cNvSpPr>
                  <a:spLocks noChangeArrowheads="1"/>
                </p:cNvSpPr>
                <p:nvPr/>
              </p:nvSpPr>
              <p:spPr bwMode="auto">
                <a:xfrm>
                  <a:off x="1453" y="4338"/>
                  <a:ext cx="150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" name="Rectangle 191"/>
                <p:cNvSpPr>
                  <a:spLocks noChangeArrowheads="1"/>
                </p:cNvSpPr>
                <p:nvPr/>
              </p:nvSpPr>
              <p:spPr bwMode="auto">
                <a:xfrm>
                  <a:off x="1453" y="4338"/>
                  <a:ext cx="1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4" name="Group 192"/>
              <p:cNvGrpSpPr>
                <a:grpSpLocks/>
              </p:cNvGrpSpPr>
              <p:nvPr/>
            </p:nvGrpSpPr>
            <p:grpSpPr bwMode="auto">
              <a:xfrm>
                <a:off x="1603" y="4338"/>
                <a:ext cx="272" cy="384"/>
                <a:chOff x="1603" y="4338"/>
                <a:chExt cx="272" cy="384"/>
              </a:xfrm>
            </p:grpSpPr>
            <p:sp>
              <p:nvSpPr>
                <p:cNvPr id="84" name="Rectangle 193"/>
                <p:cNvSpPr>
                  <a:spLocks noChangeArrowheads="1"/>
                </p:cNvSpPr>
                <p:nvPr/>
              </p:nvSpPr>
              <p:spPr bwMode="auto">
                <a:xfrm>
                  <a:off x="1603" y="4338"/>
                  <a:ext cx="272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5" name="Rectangle 194"/>
                <p:cNvSpPr>
                  <a:spLocks noChangeArrowheads="1"/>
                </p:cNvSpPr>
                <p:nvPr/>
              </p:nvSpPr>
              <p:spPr bwMode="auto">
                <a:xfrm>
                  <a:off x="1603" y="4338"/>
                  <a:ext cx="272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5" name="Group 195"/>
              <p:cNvGrpSpPr>
                <a:grpSpLocks/>
              </p:cNvGrpSpPr>
              <p:nvPr/>
            </p:nvGrpSpPr>
            <p:grpSpPr bwMode="auto">
              <a:xfrm>
                <a:off x="1875" y="4338"/>
                <a:ext cx="397" cy="384"/>
                <a:chOff x="1875" y="4338"/>
                <a:chExt cx="397" cy="384"/>
              </a:xfrm>
            </p:grpSpPr>
            <p:sp>
              <p:nvSpPr>
                <p:cNvPr id="82" name="Rectangle 196"/>
                <p:cNvSpPr>
                  <a:spLocks noChangeArrowheads="1"/>
                </p:cNvSpPr>
                <p:nvPr/>
              </p:nvSpPr>
              <p:spPr bwMode="auto">
                <a:xfrm>
                  <a:off x="1875" y="4338"/>
                  <a:ext cx="397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r"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.54</a:t>
                  </a:r>
                </a:p>
                <a:p>
                  <a:pPr algn="r"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Rectangle 197"/>
                <p:cNvSpPr>
                  <a:spLocks noChangeArrowheads="1"/>
                </p:cNvSpPr>
                <p:nvPr/>
              </p:nvSpPr>
              <p:spPr bwMode="auto">
                <a:xfrm>
                  <a:off x="1875" y="4338"/>
                  <a:ext cx="397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6" name="Group 198"/>
              <p:cNvGrpSpPr>
                <a:grpSpLocks/>
              </p:cNvGrpSpPr>
              <p:nvPr/>
            </p:nvGrpSpPr>
            <p:grpSpPr bwMode="auto">
              <a:xfrm>
                <a:off x="2272" y="4338"/>
                <a:ext cx="150" cy="384"/>
                <a:chOff x="2272" y="4338"/>
                <a:chExt cx="150" cy="384"/>
              </a:xfrm>
            </p:grpSpPr>
            <p:sp>
              <p:nvSpPr>
                <p:cNvPr id="80" name="Rectangle 199"/>
                <p:cNvSpPr>
                  <a:spLocks noChangeArrowheads="1"/>
                </p:cNvSpPr>
                <p:nvPr/>
              </p:nvSpPr>
              <p:spPr bwMode="auto">
                <a:xfrm>
                  <a:off x="2272" y="4338"/>
                  <a:ext cx="150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1" name="Rectangle 200"/>
                <p:cNvSpPr>
                  <a:spLocks noChangeArrowheads="1"/>
                </p:cNvSpPr>
                <p:nvPr/>
              </p:nvSpPr>
              <p:spPr bwMode="auto">
                <a:xfrm>
                  <a:off x="2272" y="4338"/>
                  <a:ext cx="150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77" name="Group 201"/>
              <p:cNvGrpSpPr>
                <a:grpSpLocks/>
              </p:cNvGrpSpPr>
              <p:nvPr/>
            </p:nvGrpSpPr>
            <p:grpSpPr bwMode="auto">
              <a:xfrm>
                <a:off x="2422" y="4338"/>
                <a:ext cx="269" cy="384"/>
                <a:chOff x="2422" y="4338"/>
                <a:chExt cx="269" cy="384"/>
              </a:xfrm>
            </p:grpSpPr>
            <p:sp>
              <p:nvSpPr>
                <p:cNvPr id="78" name="Rectangle 202"/>
                <p:cNvSpPr>
                  <a:spLocks noChangeArrowheads="1"/>
                </p:cNvSpPr>
                <p:nvPr/>
              </p:nvSpPr>
              <p:spPr bwMode="auto">
                <a:xfrm>
                  <a:off x="2422" y="4338"/>
                  <a:ext cx="269" cy="3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hangingPunct="0"/>
                  <a:r>
                    <a:rPr lang="nl-NL" altLang="de-DE" sz="16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</a:p>
                <a:p>
                  <a:pPr eaLnBrk="0" hangingPunct="0"/>
                  <a:endParaRPr lang="nl-NL" altLang="de-DE" sz="16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Rectangle 203"/>
                <p:cNvSpPr>
                  <a:spLocks noChangeArrowheads="1"/>
                </p:cNvSpPr>
                <p:nvPr/>
              </p:nvSpPr>
              <p:spPr bwMode="auto">
                <a:xfrm>
                  <a:off x="2422" y="4338"/>
                  <a:ext cx="269" cy="384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DE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" name="Rectangle 204"/>
            <p:cNvSpPr>
              <a:spLocks noChangeArrowheads="1"/>
            </p:cNvSpPr>
            <p:nvPr/>
          </p:nvSpPr>
          <p:spPr bwMode="auto">
            <a:xfrm>
              <a:off x="-3" y="-3"/>
              <a:ext cx="2697" cy="4728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1" name="Rectangle 205"/>
          <p:cNvSpPr>
            <a:spLocks noChangeArrowheads="1"/>
          </p:cNvSpPr>
          <p:nvPr/>
        </p:nvSpPr>
        <p:spPr bwMode="auto">
          <a:xfrm>
            <a:off x="-17264" y="5166798"/>
            <a:ext cx="99695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nl-NL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nl-NL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nl-NL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.10, </a:t>
            </a:r>
            <a:r>
              <a:rPr lang="nl-NL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</a:t>
            </a:r>
            <a:r>
              <a:rPr lang="nl-NL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nl-NL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.05, </a:t>
            </a:r>
            <a:r>
              <a:rPr lang="nl-NL" altLang="de-DE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  <a:r>
              <a:rPr lang="nl-NL" altLang="de-DE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nl-NL" altLang="de-DE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.01, 44 Design Teams/243 Team Members</a:t>
            </a:r>
          </a:p>
          <a:p>
            <a:pPr eaLnBrk="0" hangingPunct="0"/>
            <a:endParaRPr lang="nl-NL" altLang="de-D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9999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00113" y="188913"/>
            <a:ext cx="7632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The balance between central and peripheral leader positions</a:t>
            </a:r>
          </a:p>
        </p:txBody>
      </p:sp>
      <p:pic>
        <p:nvPicPr>
          <p:cNvPr id="9" name="Picture 5" descr="Picture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26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6128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00113" y="188913"/>
            <a:ext cx="7632700" cy="5472112"/>
            <a:chOff x="567" y="119"/>
            <a:chExt cx="4808" cy="3447"/>
          </a:xfrm>
        </p:grpSpPr>
        <p:pic>
          <p:nvPicPr>
            <p:cNvPr id="9" name="Picture 5" descr="Pictur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618"/>
              <a:ext cx="4581" cy="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567" y="119"/>
              <a:ext cx="48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de-DE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Different network flows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535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27584" y="405245"/>
            <a:ext cx="8208912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/>
              <a:t>Google Scholar </a:t>
            </a:r>
            <a:r>
              <a:rPr lang="de-DE" dirty="0"/>
              <a:t>„</a:t>
            </a:r>
            <a:r>
              <a:rPr lang="de-DE" dirty="0" err="1"/>
              <a:t>Social</a:t>
            </a:r>
            <a:r>
              <a:rPr lang="de-DE" dirty="0"/>
              <a:t> Networks </a:t>
            </a:r>
            <a:r>
              <a:rPr lang="de-DE" dirty="0" err="1"/>
              <a:t>and</a:t>
            </a:r>
            <a:r>
              <a:rPr lang="de-DE" dirty="0"/>
              <a:t> Innovation Management“</a:t>
            </a:r>
          </a:p>
          <a:p>
            <a:endParaRPr lang="de-DE" dirty="0"/>
          </a:p>
          <a:p>
            <a:r>
              <a:rPr lang="de-DE" dirty="0"/>
              <a:t>2.200.000 </a:t>
            </a:r>
            <a:r>
              <a:rPr lang="de-DE" dirty="0" err="1"/>
              <a:t>references</a:t>
            </a:r>
            <a:r>
              <a:rPr lang="de-DE" dirty="0"/>
              <a:t> (0.09s)</a:t>
            </a:r>
          </a:p>
          <a:p>
            <a:endParaRPr lang="de-DE" dirty="0"/>
          </a:p>
          <a:p>
            <a:r>
              <a:rPr lang="de-DE" b="1" i="1" dirty="0"/>
              <a:t>Journal </a:t>
            </a:r>
            <a:r>
              <a:rPr lang="de-DE" b="1" i="1" dirty="0" err="1"/>
              <a:t>of</a:t>
            </a:r>
            <a:r>
              <a:rPr lang="de-DE" b="1" i="1" dirty="0"/>
              <a:t> </a:t>
            </a:r>
            <a:r>
              <a:rPr lang="de-DE" b="1" i="1" dirty="0" err="1"/>
              <a:t>Product</a:t>
            </a:r>
            <a:r>
              <a:rPr lang="de-DE" b="1" i="1" dirty="0"/>
              <a:t> Innovation Management </a:t>
            </a:r>
            <a:r>
              <a:rPr lang="de-DE" dirty="0"/>
              <a:t>-  JPIM:</a:t>
            </a:r>
          </a:p>
          <a:p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Social</a:t>
            </a:r>
            <a:r>
              <a:rPr lang="de-DE" dirty="0"/>
              <a:t> Networks </a:t>
            </a:r>
            <a:r>
              <a:rPr lang="de-DE" dirty="0" err="1"/>
              <a:t>and</a:t>
            </a:r>
            <a:r>
              <a:rPr lang="de-DE" dirty="0"/>
              <a:t> Innovation Management“ – 546 </a:t>
            </a:r>
            <a:r>
              <a:rPr lang="de-DE" dirty="0" err="1"/>
              <a:t>references</a:t>
            </a:r>
            <a:endParaRPr lang="de-DE" dirty="0"/>
          </a:p>
          <a:p>
            <a:endParaRPr lang="de-DE" dirty="0"/>
          </a:p>
          <a:p>
            <a:r>
              <a:rPr lang="de-DE" b="1" i="1" dirty="0"/>
              <a:t>Research </a:t>
            </a:r>
            <a:r>
              <a:rPr lang="de-DE" b="1" i="1" dirty="0" err="1"/>
              <a:t>Policy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Social</a:t>
            </a:r>
            <a:r>
              <a:rPr lang="de-DE" dirty="0"/>
              <a:t> Networks </a:t>
            </a:r>
            <a:r>
              <a:rPr lang="de-DE" dirty="0" err="1"/>
              <a:t>and</a:t>
            </a:r>
            <a:r>
              <a:rPr lang="de-DE" dirty="0"/>
              <a:t> Innovation Management“ – 1367 </a:t>
            </a:r>
            <a:r>
              <a:rPr lang="de-DE" dirty="0" err="1"/>
              <a:t>references</a:t>
            </a:r>
            <a:endParaRPr lang="de-DE" dirty="0"/>
          </a:p>
          <a:p>
            <a:endParaRPr lang="de-DE" dirty="0"/>
          </a:p>
          <a:p>
            <a:r>
              <a:rPr lang="de-DE" b="1" i="1" dirty="0"/>
              <a:t>R&amp;D Management</a:t>
            </a:r>
            <a:r>
              <a:rPr lang="de-DE" dirty="0"/>
              <a:t>: </a:t>
            </a:r>
          </a:p>
          <a:p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Social</a:t>
            </a:r>
            <a:r>
              <a:rPr lang="de-DE" dirty="0"/>
              <a:t> Networks </a:t>
            </a:r>
            <a:r>
              <a:rPr lang="de-DE" dirty="0" err="1"/>
              <a:t>and</a:t>
            </a:r>
            <a:r>
              <a:rPr lang="de-DE" dirty="0"/>
              <a:t> Innovation Management“ – 568 </a:t>
            </a:r>
            <a:r>
              <a:rPr lang="de-DE" dirty="0" err="1"/>
              <a:t>references</a:t>
            </a:r>
            <a:endParaRPr lang="de-DE" dirty="0"/>
          </a:p>
          <a:p>
            <a:endParaRPr lang="de-DE" dirty="0"/>
          </a:p>
          <a:p>
            <a:r>
              <a:rPr lang="de-DE" b="1" i="1" dirty="0" err="1"/>
              <a:t>Creativity</a:t>
            </a:r>
            <a:r>
              <a:rPr lang="de-DE" b="1" i="1" dirty="0"/>
              <a:t> </a:t>
            </a:r>
            <a:r>
              <a:rPr lang="de-DE" b="1" i="1" dirty="0" err="1"/>
              <a:t>and</a:t>
            </a:r>
            <a:r>
              <a:rPr lang="de-DE" b="1" i="1" dirty="0"/>
              <a:t> Innovation Management</a:t>
            </a:r>
            <a:r>
              <a:rPr lang="de-DE" dirty="0"/>
              <a:t>:</a:t>
            </a:r>
          </a:p>
          <a:p>
            <a:endParaRPr lang="de-DE" dirty="0"/>
          </a:p>
          <a:p>
            <a:r>
              <a:rPr lang="de-DE" dirty="0"/>
              <a:t>„</a:t>
            </a:r>
            <a:r>
              <a:rPr lang="de-DE" dirty="0" err="1"/>
              <a:t>Social</a:t>
            </a:r>
            <a:r>
              <a:rPr lang="de-DE" dirty="0"/>
              <a:t> Networks </a:t>
            </a:r>
            <a:r>
              <a:rPr lang="de-DE" dirty="0" err="1"/>
              <a:t>and</a:t>
            </a:r>
            <a:r>
              <a:rPr lang="de-DE" dirty="0"/>
              <a:t> Innovation Management“ – 381 </a:t>
            </a:r>
            <a:r>
              <a:rPr lang="de-DE" dirty="0" err="1"/>
              <a:t>references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12908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graphicFrame>
        <p:nvGraphicFramePr>
          <p:cNvPr id="11" name="Group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574990"/>
              </p:ext>
            </p:extLst>
          </p:nvPr>
        </p:nvGraphicFramePr>
        <p:xfrm>
          <a:off x="198438" y="0"/>
          <a:ext cx="8785225" cy="5877273"/>
        </p:xfrm>
        <a:graphic>
          <a:graphicData uri="http://schemas.openxmlformats.org/drawingml/2006/table">
            <a:tbl>
              <a:tblPr/>
              <a:tblGrid>
                <a:gridCol w="2606675">
                  <a:extLst>
                    <a:ext uri="{9D8B030D-6E8A-4147-A177-3AD203B41FA5}">
                      <a16:colId xmlns:a16="http://schemas.microsoft.com/office/drawing/2014/main" val="1726481872"/>
                    </a:ext>
                  </a:extLst>
                </a:gridCol>
                <a:gridCol w="3249612">
                  <a:extLst>
                    <a:ext uri="{9D8B030D-6E8A-4147-A177-3AD203B41FA5}">
                      <a16:colId xmlns:a16="http://schemas.microsoft.com/office/drawing/2014/main" val="3139879433"/>
                    </a:ext>
                  </a:extLst>
                </a:gridCol>
                <a:gridCol w="2928938">
                  <a:extLst>
                    <a:ext uri="{9D8B030D-6E8A-4147-A177-3AD203B41FA5}">
                      <a16:colId xmlns:a16="http://schemas.microsoft.com/office/drawing/2014/main" val="345254701"/>
                    </a:ext>
                  </a:extLst>
                </a:gridCol>
              </a:tblGrid>
              <a:tr h="753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Network property</a:t>
                      </a:r>
                      <a:endParaRPr kumimoji="0" lang="en-US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Relationship between leader centrality and creativity</a:t>
                      </a:r>
                      <a:endParaRPr kumimoji="0" lang="en-US" alt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Managerial implications</a:t>
                      </a:r>
                      <a:endParaRPr kumimoji="0" lang="en-US" alt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6497762"/>
                  </a:ext>
                </a:extLst>
              </a:tr>
              <a:tr h="1355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Work-flow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The involvement in work-related exchanges should be moderate to a level where leaders can assess the processes, evaluate outcomes, and intervene when necessary.</a:t>
                      </a:r>
                      <a:endParaRPr kumimoji="0" lang="en-US" alt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0909520"/>
                  </a:ext>
                </a:extLst>
              </a:tr>
              <a:tr h="1054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Problem-solving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The involvement in the problem-solving process of the team members should strictly be kept to a minimum.</a:t>
                      </a: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751170"/>
                  </a:ext>
                </a:extLst>
              </a:tr>
              <a:tr h="13583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Awareness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The involvement in the awareness network should be moderate to a level where leaders can monitor information flows and navigate them when required.</a:t>
                      </a:r>
                      <a:endParaRPr kumimoji="0" lang="en-US" altLang="de-DE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6343415"/>
                  </a:ext>
                </a:extLst>
              </a:tr>
              <a:tr h="13553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Information: Boundary spanning capacity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de-DE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Times New Roman" panose="02020603050405020304" pitchFamily="18" charset="0"/>
                        </a:rPr>
                        <a:t>Leaders should invest in external networks to provide their own team with all access to knowledge and information possible to fulfill the tasks.</a:t>
                      </a:r>
                      <a:endParaRPr kumimoji="0" lang="en-US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8943146"/>
                  </a:ext>
                </a:extLst>
              </a:tr>
            </a:tbl>
          </a:graphicData>
        </a:graphic>
      </p:graphicFrame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3563888" y="836712"/>
            <a:ext cx="1582737" cy="1296144"/>
            <a:chOff x="4405" y="2519"/>
            <a:chExt cx="2492" cy="1761"/>
          </a:xfrm>
        </p:grpSpPr>
        <p:grpSp>
          <p:nvGrpSpPr>
            <p:cNvPr id="13" name="Group 71"/>
            <p:cNvGrpSpPr>
              <a:grpSpLocks/>
            </p:cNvGrpSpPr>
            <p:nvPr/>
          </p:nvGrpSpPr>
          <p:grpSpPr bwMode="auto">
            <a:xfrm>
              <a:off x="4405" y="2519"/>
              <a:ext cx="2479" cy="1761"/>
              <a:chOff x="4405" y="3623"/>
              <a:chExt cx="2479" cy="1761"/>
            </a:xfrm>
          </p:grpSpPr>
          <p:grpSp>
            <p:nvGrpSpPr>
              <p:cNvPr id="17" name="Group 72"/>
              <p:cNvGrpSpPr>
                <a:grpSpLocks/>
              </p:cNvGrpSpPr>
              <p:nvPr/>
            </p:nvGrpSpPr>
            <p:grpSpPr bwMode="auto">
              <a:xfrm>
                <a:off x="5097" y="4024"/>
                <a:ext cx="1787" cy="952"/>
                <a:chOff x="4097" y="10008"/>
                <a:chExt cx="1500" cy="1088"/>
              </a:xfrm>
            </p:grpSpPr>
            <p:sp>
              <p:nvSpPr>
                <p:cNvPr id="20" name="Line 73"/>
                <p:cNvSpPr>
                  <a:spLocks noChangeShapeType="1"/>
                </p:cNvSpPr>
                <p:nvPr/>
              </p:nvSpPr>
              <p:spPr bwMode="auto">
                <a:xfrm>
                  <a:off x="4097" y="10008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1" name="Line 74"/>
                <p:cNvSpPr>
                  <a:spLocks noChangeShapeType="1"/>
                </p:cNvSpPr>
                <p:nvPr/>
              </p:nvSpPr>
              <p:spPr bwMode="auto">
                <a:xfrm>
                  <a:off x="4097" y="11096"/>
                  <a:ext cx="15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8" name="Text Box 75"/>
              <p:cNvSpPr txBox="1">
                <a:spLocks noChangeArrowheads="1"/>
              </p:cNvSpPr>
              <p:nvPr/>
            </p:nvSpPr>
            <p:spPr bwMode="auto">
              <a:xfrm>
                <a:off x="4405" y="3623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Creativity</a:t>
                </a:r>
              </a:p>
            </p:txBody>
          </p:sp>
          <p:sp>
            <p:nvSpPr>
              <p:cNvPr id="19" name="Text Box 76"/>
              <p:cNvSpPr txBox="1">
                <a:spLocks noChangeArrowheads="1"/>
              </p:cNvSpPr>
              <p:nvPr/>
            </p:nvSpPr>
            <p:spPr bwMode="auto">
              <a:xfrm>
                <a:off x="5397" y="4976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Centrality</a:t>
                </a:r>
              </a:p>
            </p:txBody>
          </p:sp>
        </p:grpSp>
        <p:grpSp>
          <p:nvGrpSpPr>
            <p:cNvPr id="14" name="Group 77"/>
            <p:cNvGrpSpPr>
              <a:grpSpLocks/>
            </p:cNvGrpSpPr>
            <p:nvPr/>
          </p:nvGrpSpPr>
          <p:grpSpPr bwMode="auto">
            <a:xfrm>
              <a:off x="5097" y="3344"/>
              <a:ext cx="1800" cy="544"/>
              <a:chOff x="3997" y="11912"/>
              <a:chExt cx="3600" cy="1768"/>
            </a:xfrm>
          </p:grpSpPr>
          <p:sp>
            <p:nvSpPr>
              <p:cNvPr id="15" name="Arc 78"/>
              <p:cNvSpPr>
                <a:spLocks/>
              </p:cNvSpPr>
              <p:nvPr/>
            </p:nvSpPr>
            <p:spPr bwMode="auto">
              <a:xfrm>
                <a:off x="5897" y="11912"/>
                <a:ext cx="1700" cy="17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6" name="Arc 79"/>
              <p:cNvSpPr>
                <a:spLocks/>
              </p:cNvSpPr>
              <p:nvPr/>
            </p:nvSpPr>
            <p:spPr bwMode="auto">
              <a:xfrm rot="16200000">
                <a:off x="4099" y="11810"/>
                <a:ext cx="1700" cy="190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22" name="Group 83"/>
          <p:cNvGrpSpPr>
            <a:grpSpLocks/>
          </p:cNvGrpSpPr>
          <p:nvPr/>
        </p:nvGrpSpPr>
        <p:grpSpPr bwMode="auto">
          <a:xfrm>
            <a:off x="3635896" y="2110763"/>
            <a:ext cx="1574800" cy="1030205"/>
            <a:chOff x="4497" y="5384"/>
            <a:chExt cx="2479" cy="1761"/>
          </a:xfrm>
        </p:grpSpPr>
        <p:grpSp>
          <p:nvGrpSpPr>
            <p:cNvPr id="23" name="Group 84"/>
            <p:cNvGrpSpPr>
              <a:grpSpLocks/>
            </p:cNvGrpSpPr>
            <p:nvPr/>
          </p:nvGrpSpPr>
          <p:grpSpPr bwMode="auto">
            <a:xfrm>
              <a:off x="4497" y="5384"/>
              <a:ext cx="2479" cy="1761"/>
              <a:chOff x="4405" y="3623"/>
              <a:chExt cx="2479" cy="1761"/>
            </a:xfrm>
          </p:grpSpPr>
          <p:grpSp>
            <p:nvGrpSpPr>
              <p:cNvPr id="25" name="Group 85"/>
              <p:cNvGrpSpPr>
                <a:grpSpLocks/>
              </p:cNvGrpSpPr>
              <p:nvPr/>
            </p:nvGrpSpPr>
            <p:grpSpPr bwMode="auto">
              <a:xfrm>
                <a:off x="5097" y="4024"/>
                <a:ext cx="1787" cy="952"/>
                <a:chOff x="4097" y="10008"/>
                <a:chExt cx="1500" cy="1088"/>
              </a:xfrm>
            </p:grpSpPr>
            <p:sp>
              <p:nvSpPr>
                <p:cNvPr id="28" name="Line 86"/>
                <p:cNvSpPr>
                  <a:spLocks noChangeShapeType="1"/>
                </p:cNvSpPr>
                <p:nvPr/>
              </p:nvSpPr>
              <p:spPr bwMode="auto">
                <a:xfrm>
                  <a:off x="4097" y="10008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29" name="Line 87"/>
                <p:cNvSpPr>
                  <a:spLocks noChangeShapeType="1"/>
                </p:cNvSpPr>
                <p:nvPr/>
              </p:nvSpPr>
              <p:spPr bwMode="auto">
                <a:xfrm>
                  <a:off x="4097" y="11096"/>
                  <a:ext cx="15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26" name="Text Box 88"/>
              <p:cNvSpPr txBox="1">
                <a:spLocks noChangeArrowheads="1"/>
              </p:cNvSpPr>
              <p:nvPr/>
            </p:nvSpPr>
            <p:spPr bwMode="auto">
              <a:xfrm>
                <a:off x="4405" y="3623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Creativity</a:t>
                </a:r>
                <a:endParaRPr lang="hu-HU" altLang="de-DE" b="1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Text Box 89"/>
              <p:cNvSpPr txBox="1">
                <a:spLocks noChangeArrowheads="1"/>
              </p:cNvSpPr>
              <p:nvPr/>
            </p:nvSpPr>
            <p:spPr bwMode="auto">
              <a:xfrm>
                <a:off x="5397" y="4976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Centrality</a:t>
                </a:r>
                <a:endParaRPr lang="hu-HU" altLang="de-DE" b="1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Line 90"/>
            <p:cNvSpPr>
              <a:spLocks noChangeShapeType="1"/>
            </p:cNvSpPr>
            <p:nvPr/>
          </p:nvSpPr>
          <p:spPr bwMode="auto">
            <a:xfrm>
              <a:off x="5497" y="5794"/>
              <a:ext cx="1300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0" name="Group 91"/>
          <p:cNvGrpSpPr>
            <a:grpSpLocks/>
          </p:cNvGrpSpPr>
          <p:nvPr/>
        </p:nvGrpSpPr>
        <p:grpSpPr bwMode="auto">
          <a:xfrm>
            <a:off x="3707904" y="3289416"/>
            <a:ext cx="1582738" cy="1219704"/>
            <a:chOff x="4505" y="7294"/>
            <a:chExt cx="2492" cy="1761"/>
          </a:xfrm>
        </p:grpSpPr>
        <p:grpSp>
          <p:nvGrpSpPr>
            <p:cNvPr id="31" name="Group 92"/>
            <p:cNvGrpSpPr>
              <a:grpSpLocks/>
            </p:cNvGrpSpPr>
            <p:nvPr/>
          </p:nvGrpSpPr>
          <p:grpSpPr bwMode="auto">
            <a:xfrm>
              <a:off x="4505" y="7294"/>
              <a:ext cx="2479" cy="1761"/>
              <a:chOff x="4405" y="3623"/>
              <a:chExt cx="2479" cy="1761"/>
            </a:xfrm>
          </p:grpSpPr>
          <p:grpSp>
            <p:nvGrpSpPr>
              <p:cNvPr id="35" name="Group 93"/>
              <p:cNvGrpSpPr>
                <a:grpSpLocks/>
              </p:cNvGrpSpPr>
              <p:nvPr/>
            </p:nvGrpSpPr>
            <p:grpSpPr bwMode="auto">
              <a:xfrm>
                <a:off x="5097" y="4024"/>
                <a:ext cx="1787" cy="952"/>
                <a:chOff x="4097" y="10008"/>
                <a:chExt cx="1500" cy="1088"/>
              </a:xfrm>
            </p:grpSpPr>
            <p:sp>
              <p:nvSpPr>
                <p:cNvPr id="38" name="Line 94"/>
                <p:cNvSpPr>
                  <a:spLocks noChangeShapeType="1"/>
                </p:cNvSpPr>
                <p:nvPr/>
              </p:nvSpPr>
              <p:spPr bwMode="auto">
                <a:xfrm>
                  <a:off x="4097" y="10008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39" name="Line 95"/>
                <p:cNvSpPr>
                  <a:spLocks noChangeShapeType="1"/>
                </p:cNvSpPr>
                <p:nvPr/>
              </p:nvSpPr>
              <p:spPr bwMode="auto">
                <a:xfrm>
                  <a:off x="4097" y="11096"/>
                  <a:ext cx="15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36" name="Text Box 96"/>
              <p:cNvSpPr txBox="1">
                <a:spLocks noChangeArrowheads="1"/>
              </p:cNvSpPr>
              <p:nvPr/>
            </p:nvSpPr>
            <p:spPr bwMode="auto">
              <a:xfrm>
                <a:off x="4405" y="3623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Creativity</a:t>
                </a:r>
                <a:endParaRPr lang="hu-HU" altLang="de-DE" b="1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5397" y="4976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Centrality</a:t>
                </a:r>
                <a:endParaRPr lang="hu-HU" altLang="de-DE" b="1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roup 98"/>
            <p:cNvGrpSpPr>
              <a:grpSpLocks/>
            </p:cNvGrpSpPr>
            <p:nvPr/>
          </p:nvGrpSpPr>
          <p:grpSpPr bwMode="auto">
            <a:xfrm>
              <a:off x="5197" y="8104"/>
              <a:ext cx="1800" cy="544"/>
              <a:chOff x="3997" y="11912"/>
              <a:chExt cx="3600" cy="1768"/>
            </a:xfrm>
          </p:grpSpPr>
          <p:sp>
            <p:nvSpPr>
              <p:cNvPr id="33" name="Arc 99"/>
              <p:cNvSpPr>
                <a:spLocks/>
              </p:cNvSpPr>
              <p:nvPr/>
            </p:nvSpPr>
            <p:spPr bwMode="auto">
              <a:xfrm>
                <a:off x="5897" y="11912"/>
                <a:ext cx="1700" cy="176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4" name="Arc 100"/>
              <p:cNvSpPr>
                <a:spLocks/>
              </p:cNvSpPr>
              <p:nvPr/>
            </p:nvSpPr>
            <p:spPr bwMode="auto">
              <a:xfrm rot="16200000">
                <a:off x="4099" y="11810"/>
                <a:ext cx="1700" cy="190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</p:grpSp>
      <p:grpSp>
        <p:nvGrpSpPr>
          <p:cNvPr id="40" name="Group 101"/>
          <p:cNvGrpSpPr>
            <a:grpSpLocks/>
          </p:cNvGrpSpPr>
          <p:nvPr/>
        </p:nvGrpSpPr>
        <p:grpSpPr bwMode="auto">
          <a:xfrm>
            <a:off x="3783482" y="4563343"/>
            <a:ext cx="1574800" cy="1296987"/>
            <a:chOff x="4502" y="9200"/>
            <a:chExt cx="2479" cy="1761"/>
          </a:xfrm>
        </p:grpSpPr>
        <p:grpSp>
          <p:nvGrpSpPr>
            <p:cNvPr id="41" name="Group 102"/>
            <p:cNvGrpSpPr>
              <a:grpSpLocks/>
            </p:cNvGrpSpPr>
            <p:nvPr/>
          </p:nvGrpSpPr>
          <p:grpSpPr bwMode="auto">
            <a:xfrm>
              <a:off x="4502" y="9200"/>
              <a:ext cx="2479" cy="1761"/>
              <a:chOff x="4405" y="3623"/>
              <a:chExt cx="2479" cy="1761"/>
            </a:xfrm>
          </p:grpSpPr>
          <p:grpSp>
            <p:nvGrpSpPr>
              <p:cNvPr id="43" name="Group 103"/>
              <p:cNvGrpSpPr>
                <a:grpSpLocks/>
              </p:cNvGrpSpPr>
              <p:nvPr/>
            </p:nvGrpSpPr>
            <p:grpSpPr bwMode="auto">
              <a:xfrm>
                <a:off x="5097" y="4024"/>
                <a:ext cx="1787" cy="952"/>
                <a:chOff x="4097" y="10008"/>
                <a:chExt cx="1500" cy="1088"/>
              </a:xfrm>
            </p:grpSpPr>
            <p:sp>
              <p:nvSpPr>
                <p:cNvPr id="46" name="Line 104"/>
                <p:cNvSpPr>
                  <a:spLocks noChangeShapeType="1"/>
                </p:cNvSpPr>
                <p:nvPr/>
              </p:nvSpPr>
              <p:spPr bwMode="auto">
                <a:xfrm>
                  <a:off x="4097" y="10008"/>
                  <a:ext cx="0" cy="108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47" name="Line 105"/>
                <p:cNvSpPr>
                  <a:spLocks noChangeShapeType="1"/>
                </p:cNvSpPr>
                <p:nvPr/>
              </p:nvSpPr>
              <p:spPr bwMode="auto">
                <a:xfrm>
                  <a:off x="4097" y="11096"/>
                  <a:ext cx="150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44" name="Text Box 106"/>
              <p:cNvSpPr txBox="1">
                <a:spLocks noChangeArrowheads="1"/>
              </p:cNvSpPr>
              <p:nvPr/>
            </p:nvSpPr>
            <p:spPr bwMode="auto">
              <a:xfrm>
                <a:off x="4405" y="3623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Creativity</a:t>
                </a:r>
                <a:endParaRPr lang="hu-HU" altLang="de-DE" b="1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Text Box 107"/>
              <p:cNvSpPr txBox="1">
                <a:spLocks noChangeArrowheads="1"/>
              </p:cNvSpPr>
              <p:nvPr/>
            </p:nvSpPr>
            <p:spPr bwMode="auto">
              <a:xfrm>
                <a:off x="5397" y="4976"/>
                <a:ext cx="130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 altLang="de-DE" sz="1000" b="1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Centrality</a:t>
                </a:r>
                <a:endParaRPr lang="hu-HU" altLang="de-DE" b="1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Line 108"/>
            <p:cNvSpPr>
              <a:spLocks noChangeShapeType="1"/>
            </p:cNvSpPr>
            <p:nvPr/>
          </p:nvSpPr>
          <p:spPr bwMode="auto">
            <a:xfrm flipV="1">
              <a:off x="5397" y="9600"/>
              <a:ext cx="1300" cy="8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33549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2" name="Rechteck 1"/>
          <p:cNvSpPr/>
          <p:nvPr/>
        </p:nvSpPr>
        <p:spPr>
          <a:xfrm>
            <a:off x="451610" y="260648"/>
            <a:ext cx="871286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R.Th.A.J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Leenders, J.M.L. van Engelen, J. Kratzer, (2003) ‘</a:t>
            </a:r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Virtuality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Communication, </a:t>
            </a:r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Team </a:t>
            </a:r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 </a:t>
            </a:r>
            <a:r>
              <a:rPr lang="de-DE" sz="1400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’, </a:t>
            </a:r>
            <a:r>
              <a:rPr lang="de-DE" sz="1400" i="1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</a:t>
            </a:r>
            <a:r>
              <a:rPr lang="de-DE" sz="1400" i="1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400" i="1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 </a:t>
            </a:r>
            <a:r>
              <a:rPr lang="de-DE" sz="1400" i="1" dirty="0" err="1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i="1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Technology Management, </a:t>
            </a:r>
            <a:r>
              <a:rPr lang="de-DE" sz="1400" dirty="0">
                <a:solidFill>
                  <a:srgbClr val="5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 pp.  69-92.</a:t>
            </a:r>
          </a:p>
          <a:p>
            <a:endParaRPr lang="de-DE" sz="1400" dirty="0">
              <a:solidFill>
                <a:srgbClr val="5B4B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 err="1"/>
              <a:t>J.Kratzer</a:t>
            </a:r>
            <a:r>
              <a:rPr lang="de-DE" sz="1400" dirty="0"/>
              <a:t>, </a:t>
            </a:r>
            <a:r>
              <a:rPr lang="de-DE" sz="1400" dirty="0" err="1"/>
              <a:t>R.Th.A.J</a:t>
            </a:r>
            <a:r>
              <a:rPr lang="de-DE" sz="1400" dirty="0"/>
              <a:t>. Leenders, J.M.L. van Engelen, (2004) ‘</a:t>
            </a:r>
            <a:r>
              <a:rPr lang="de-DE" sz="1400" dirty="0" err="1"/>
              <a:t>Stimulating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potential: </a:t>
            </a:r>
            <a:r>
              <a:rPr lang="de-DE" sz="1400" dirty="0" err="1"/>
              <a:t>creativity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performance</a:t>
            </a:r>
            <a:r>
              <a:rPr lang="de-DE" sz="1400" dirty="0"/>
              <a:t> in </a:t>
            </a:r>
            <a:r>
              <a:rPr lang="de-DE" sz="1400" dirty="0" err="1"/>
              <a:t>innovation</a:t>
            </a:r>
            <a:r>
              <a:rPr lang="de-DE" sz="1400" dirty="0"/>
              <a:t> </a:t>
            </a:r>
            <a:r>
              <a:rPr lang="de-DE" sz="1400" dirty="0" err="1"/>
              <a:t>teams</a:t>
            </a:r>
            <a:r>
              <a:rPr lang="de-DE" sz="1400" dirty="0"/>
              <a:t>’, </a:t>
            </a:r>
            <a:r>
              <a:rPr lang="de-DE" sz="1400" i="1" dirty="0" err="1"/>
              <a:t>Creativity</a:t>
            </a:r>
            <a:r>
              <a:rPr lang="de-DE" sz="1400" i="1" dirty="0"/>
              <a:t> </a:t>
            </a:r>
            <a:r>
              <a:rPr lang="de-DE" sz="1400" i="1" dirty="0" err="1"/>
              <a:t>and</a:t>
            </a:r>
            <a:r>
              <a:rPr lang="de-DE" sz="1400" i="1" dirty="0"/>
              <a:t> Innovation Management</a:t>
            </a:r>
            <a:r>
              <a:rPr lang="de-DE" sz="1400" dirty="0"/>
              <a:t>, 13, pp. 63-70.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/>
              <a:t>J. Kratzer, H.G. Gemuenden, CH. Lettl (2008) ‘</a:t>
            </a:r>
            <a:r>
              <a:rPr lang="de-DE" sz="1400" dirty="0" err="1"/>
              <a:t>Revealing</a:t>
            </a:r>
            <a:r>
              <a:rPr lang="de-DE" sz="1400" dirty="0"/>
              <a:t> </a:t>
            </a:r>
            <a:r>
              <a:rPr lang="de-DE" sz="1400" dirty="0" err="1"/>
              <a:t>dynamics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consequences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fit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misfit</a:t>
            </a:r>
            <a:r>
              <a:rPr lang="de-DE" sz="1400" dirty="0"/>
              <a:t> </a:t>
            </a:r>
            <a:r>
              <a:rPr lang="de-DE" sz="1400" dirty="0" err="1"/>
              <a:t>between</a:t>
            </a:r>
            <a:r>
              <a:rPr lang="de-DE" sz="1400" dirty="0"/>
              <a:t> formal </a:t>
            </a:r>
            <a:r>
              <a:rPr lang="de-DE" sz="1400" dirty="0" err="1"/>
              <a:t>and</a:t>
            </a:r>
            <a:r>
              <a:rPr lang="de-DE" sz="1400" dirty="0"/>
              <a:t> informal </a:t>
            </a:r>
            <a:r>
              <a:rPr lang="de-DE" sz="1400" dirty="0" err="1"/>
              <a:t>networks</a:t>
            </a:r>
            <a:r>
              <a:rPr lang="de-DE" sz="1400" dirty="0"/>
              <a:t> in multi-</a:t>
            </a:r>
            <a:r>
              <a:rPr lang="de-DE" sz="1400" dirty="0" err="1"/>
              <a:t>institutional</a:t>
            </a:r>
            <a:r>
              <a:rPr lang="de-DE" sz="1400" dirty="0"/>
              <a:t> </a:t>
            </a:r>
            <a:r>
              <a:rPr lang="de-DE" sz="1400" dirty="0" err="1"/>
              <a:t>product</a:t>
            </a:r>
            <a:r>
              <a:rPr lang="de-DE" sz="1400" dirty="0"/>
              <a:t> </a:t>
            </a:r>
            <a:r>
              <a:rPr lang="de-DE" sz="1400" dirty="0" err="1"/>
              <a:t>development</a:t>
            </a:r>
            <a:r>
              <a:rPr lang="de-DE" sz="1400" dirty="0"/>
              <a:t> </a:t>
            </a:r>
            <a:r>
              <a:rPr lang="de-DE" sz="1400" dirty="0" err="1"/>
              <a:t>collaborations</a:t>
            </a:r>
            <a:r>
              <a:rPr lang="de-DE" sz="1400" dirty="0"/>
              <a:t>', </a:t>
            </a:r>
            <a:r>
              <a:rPr lang="de-DE" sz="1400" i="1" dirty="0"/>
              <a:t>Research </a:t>
            </a:r>
            <a:r>
              <a:rPr lang="de-DE" sz="1400" i="1" dirty="0" err="1"/>
              <a:t>Policy</a:t>
            </a:r>
            <a:r>
              <a:rPr lang="de-DE" sz="1400" dirty="0"/>
              <a:t>, pp. 1356-1370.</a:t>
            </a:r>
            <a:br>
              <a:rPr lang="de-DE" sz="1400" dirty="0"/>
            </a:br>
            <a:br>
              <a:rPr lang="de-DE" sz="1400" dirty="0"/>
            </a:br>
            <a:r>
              <a:rPr lang="de-DE" sz="1400" dirty="0"/>
              <a:t>J. Kratzer, </a:t>
            </a:r>
            <a:r>
              <a:rPr lang="de-DE" sz="1400" dirty="0" err="1"/>
              <a:t>R.Th.A.J</a:t>
            </a:r>
            <a:r>
              <a:rPr lang="de-DE" sz="1400" dirty="0"/>
              <a:t>. Leenders, J.M.L. van Engelen, (2008) ‘The </a:t>
            </a:r>
            <a:r>
              <a:rPr lang="de-DE" sz="1400" dirty="0" err="1"/>
              <a:t>social</a:t>
            </a:r>
            <a:r>
              <a:rPr lang="de-DE" sz="1400" dirty="0"/>
              <a:t> </a:t>
            </a:r>
            <a:r>
              <a:rPr lang="de-DE" sz="1400" dirty="0" err="1"/>
              <a:t>structure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leadership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creativity</a:t>
            </a:r>
            <a:r>
              <a:rPr lang="de-DE" sz="1400" dirty="0"/>
              <a:t> in </a:t>
            </a:r>
            <a:r>
              <a:rPr lang="de-DE" sz="1400" dirty="0" err="1"/>
              <a:t>engineering</a:t>
            </a:r>
            <a:r>
              <a:rPr lang="de-DE" sz="1400" dirty="0"/>
              <a:t> design </a:t>
            </a:r>
            <a:r>
              <a:rPr lang="de-DE" sz="1400" dirty="0" err="1"/>
              <a:t>teams</a:t>
            </a:r>
            <a:r>
              <a:rPr lang="de-DE" sz="1400" dirty="0"/>
              <a:t>’, </a:t>
            </a:r>
            <a:r>
              <a:rPr lang="de-DE" sz="1400" i="1" dirty="0"/>
              <a:t>Journal </a:t>
            </a:r>
            <a:r>
              <a:rPr lang="de-DE" sz="1400" i="1" dirty="0" err="1"/>
              <a:t>of</a:t>
            </a:r>
            <a:r>
              <a:rPr lang="de-DE" sz="1400" i="1" dirty="0"/>
              <a:t> Engineering </a:t>
            </a:r>
            <a:r>
              <a:rPr lang="de-DE" sz="1400" i="1" dirty="0" err="1"/>
              <a:t>and</a:t>
            </a:r>
            <a:r>
              <a:rPr lang="de-DE" sz="1400" i="1" dirty="0"/>
              <a:t> Technology </a:t>
            </a:r>
            <a:r>
              <a:rPr lang="de-DE" sz="1400" i="1" dirty="0" err="1"/>
              <a:t>Management,</a:t>
            </a:r>
            <a:r>
              <a:rPr lang="de-DE" sz="1400" dirty="0" err="1"/>
              <a:t>pp</a:t>
            </a:r>
            <a:r>
              <a:rPr lang="de-DE" sz="1400" dirty="0"/>
              <a:t>. 269-286.</a:t>
            </a:r>
          </a:p>
          <a:p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400" dirty="0"/>
              <a:t>J. Kratzer, </a:t>
            </a:r>
            <a:r>
              <a:rPr lang="de-DE" sz="1400" dirty="0" err="1"/>
              <a:t>R.Th.A.J</a:t>
            </a:r>
            <a:r>
              <a:rPr lang="de-DE" sz="1400" dirty="0"/>
              <a:t>. Leenders, J.M.L. van Engelen (2010) ‘</a:t>
            </a:r>
            <a:r>
              <a:rPr lang="de-DE" sz="1400" dirty="0" err="1"/>
              <a:t>Structural</a:t>
            </a:r>
            <a:r>
              <a:rPr lang="de-DE" sz="1400" dirty="0"/>
              <a:t> </a:t>
            </a:r>
            <a:r>
              <a:rPr lang="de-DE" sz="1400" dirty="0" err="1"/>
              <a:t>embeddedness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creativity</a:t>
            </a:r>
            <a:r>
              <a:rPr lang="de-DE" sz="1400" dirty="0"/>
              <a:t>: A </a:t>
            </a:r>
            <a:r>
              <a:rPr lang="de-DE" sz="1400" dirty="0" err="1"/>
              <a:t>case</a:t>
            </a:r>
            <a:r>
              <a:rPr lang="de-DE" sz="1400" dirty="0"/>
              <a:t> </a:t>
            </a:r>
            <a:r>
              <a:rPr lang="de-DE" sz="1400" dirty="0" err="1"/>
              <a:t>study</a:t>
            </a:r>
            <a:r>
              <a:rPr lang="de-DE" sz="1400" dirty="0"/>
              <a:t> </a:t>
            </a:r>
            <a:r>
              <a:rPr lang="de-DE" sz="1400" dirty="0" err="1"/>
              <a:t>among</a:t>
            </a:r>
            <a:r>
              <a:rPr lang="de-DE" sz="1400" dirty="0"/>
              <a:t> </a:t>
            </a:r>
            <a:r>
              <a:rPr lang="de-DE" sz="1400" dirty="0" err="1"/>
              <a:t>units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a multinational R&amp;D </a:t>
            </a:r>
            <a:r>
              <a:rPr lang="de-DE" sz="1400" dirty="0" err="1"/>
              <a:t>program</a:t>
            </a:r>
            <a:r>
              <a:rPr lang="de-DE" sz="1400" dirty="0"/>
              <a:t>’,  </a:t>
            </a:r>
            <a:r>
              <a:rPr lang="de-DE" sz="1400" i="1" dirty="0"/>
              <a:t>International Journal </a:t>
            </a:r>
            <a:r>
              <a:rPr lang="de-DE" sz="1400" i="1" dirty="0" err="1"/>
              <a:t>of</a:t>
            </a:r>
            <a:r>
              <a:rPr lang="de-DE" sz="1400" i="1" dirty="0"/>
              <a:t> Project Management,</a:t>
            </a:r>
            <a:r>
              <a:rPr lang="de-DE" sz="1400" dirty="0"/>
              <a:t> 28, pp. 93-95.</a:t>
            </a:r>
            <a:br>
              <a:rPr lang="de-DE" sz="1400" dirty="0"/>
            </a:br>
            <a:endParaRPr lang="de-DE" sz="1400" dirty="0"/>
          </a:p>
          <a:p>
            <a:r>
              <a:rPr lang="en-US" sz="1400" dirty="0"/>
              <a:t>J. Kratzer, H.G. Gemuenden, CH. Lettl, (2011) 'The organizational design of large R&amp;D collaborations and its effect on time and budget efficiency: The contrast between blueprint and reality`, </a:t>
            </a:r>
            <a:r>
              <a:rPr lang="en-US" sz="1400" i="1" dirty="0"/>
              <a:t>IEEE Transactions on Engineering Management</a:t>
            </a:r>
            <a:r>
              <a:rPr lang="en-US" sz="1400" dirty="0"/>
              <a:t>, 2, pp. 295-306.</a:t>
            </a:r>
            <a:br>
              <a:rPr lang="en-US" sz="1400" dirty="0"/>
            </a:br>
            <a:b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80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8897" y="229837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networks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“ – Short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20947" y="788021"/>
            <a:ext cx="8918004" cy="5770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Mathematics – goes back to Euler (1736) who translated the Konigsberg Bridge problem into a mathematical notion of points and lines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The </a:t>
            </a:r>
            <a:r>
              <a:rPr lang="en-US" dirty="0" err="1">
                <a:latin typeface="Verdana" pitchFamily="34" charset="0"/>
              </a:rPr>
              <a:t>sociogram</a:t>
            </a:r>
            <a:r>
              <a:rPr lang="en-US" dirty="0">
                <a:latin typeface="Verdana" pitchFamily="34" charset="0"/>
              </a:rPr>
              <a:t> was introduced by Moreno (1934)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Anthropology – milestone ‘Hawthorne Experiment’ (1927-1932) (Warner, Mayo, Roethlisberger, Dickson)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Psychology – gestalt tradition, names as Kohler, Lewin, Moreno, </a:t>
            </a:r>
            <a:r>
              <a:rPr lang="en-US" dirty="0" err="1">
                <a:latin typeface="Verdana" pitchFamily="34" charset="0"/>
              </a:rPr>
              <a:t>Heider</a:t>
            </a:r>
            <a:r>
              <a:rPr lang="en-US" dirty="0">
                <a:latin typeface="Verdana" pitchFamily="34" charset="0"/>
              </a:rPr>
              <a:t> (founded method and journal of </a:t>
            </a:r>
            <a:r>
              <a:rPr lang="en-US" dirty="0" err="1">
                <a:latin typeface="Verdana" pitchFamily="34" charset="0"/>
              </a:rPr>
              <a:t>sociometry</a:t>
            </a:r>
            <a:r>
              <a:rPr lang="en-US" dirty="0">
                <a:latin typeface="Verdana" pitchFamily="34" charset="0"/>
              </a:rPr>
              <a:t>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Davis (1953) ‘Grapevine-study’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Menzel</a:t>
            </a:r>
            <a:r>
              <a:rPr lang="en-US" dirty="0">
                <a:latin typeface="Verdana" pitchFamily="34" charset="0"/>
              </a:rPr>
              <a:t>/Katz/Coleman (1957/69) `Diffusion of Innovation`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Homans</a:t>
            </a:r>
            <a:r>
              <a:rPr lang="en-US" dirty="0">
                <a:latin typeface="Verdana" pitchFamily="34" charset="0"/>
              </a:rPr>
              <a:t> (1951/73) ‘Cohesion-compliance hypothesis’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</a:rPr>
              <a:t>Granovetter</a:t>
            </a:r>
            <a:r>
              <a:rPr lang="en-US" dirty="0">
                <a:latin typeface="Verdana" pitchFamily="34" charset="0"/>
              </a:rPr>
              <a:t> (1974) ‘Getting a job’ (1974)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Allen (1977/84) `Communication and Performance`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latin typeface="Verdana" pitchFamily="34" charset="0"/>
              </a:rPr>
              <a:t> Burt (1992) `Structural Holes`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latin typeface="Verdana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en-US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94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8897" y="229837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Innovation Management – Hot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Issues</a:t>
            </a:r>
            <a:endParaRPr lang="de-D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503485" y="4364659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i,e</a:t>
            </a:r>
            <a:r>
              <a:rPr lang="en-US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,: Mapping the Topic Landscape of JPIM, 1984–2013: In Search of Hidden Structures and Development Trajectories* David </a:t>
            </a:r>
            <a:r>
              <a:rPr lang="en-US" sz="1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Antons</a:t>
            </a:r>
            <a:r>
              <a:rPr lang="en-US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Robin Kleer, and </a:t>
            </a:r>
            <a:r>
              <a:rPr lang="en-US" sz="1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Torsten</a:t>
            </a:r>
            <a:r>
              <a:rPr lang="en-US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Oliver </a:t>
            </a:r>
            <a:r>
              <a:rPr lang="en-US" sz="1400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Salge</a:t>
            </a:r>
            <a:r>
              <a:rPr lang="en-US" sz="14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(2015)</a:t>
            </a:r>
            <a:endParaRPr lang="en-US" sz="1400" b="0" i="0" dirty="0">
              <a:solidFill>
                <a:srgbClr val="231F2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592609" y="1373918"/>
            <a:ext cx="72728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2000" dirty="0"/>
              <a:t>Users </a:t>
            </a:r>
            <a:r>
              <a:rPr lang="de-DE" sz="2000" dirty="0" err="1"/>
              <a:t>and</a:t>
            </a:r>
            <a:r>
              <a:rPr lang="de-DE" sz="2000" dirty="0"/>
              <a:t> Innovation</a:t>
            </a:r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/>
              <a:t>Technology Transfer</a:t>
            </a:r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 err="1"/>
              <a:t>Alliances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Cooperations</a:t>
            </a:r>
            <a:endParaRPr lang="de-DE" sz="2000" dirty="0"/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/>
              <a:t>Projects/Teams/Leadership</a:t>
            </a:r>
          </a:p>
        </p:txBody>
      </p:sp>
    </p:spTree>
    <p:extLst>
      <p:ext uri="{BB962C8B-B14F-4D97-AF65-F5344CB8AC3E}">
        <p14:creationId xmlns:p14="http://schemas.microsoft.com/office/powerpoint/2010/main" val="227928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8897" y="229837"/>
            <a:ext cx="8562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Users </a:t>
            </a:r>
            <a:r>
              <a:rPr lang="de-DE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</a:rPr>
              <a:t> Innovation</a:t>
            </a:r>
          </a:p>
        </p:txBody>
      </p:sp>
      <p:pic>
        <p:nvPicPr>
          <p:cNvPr id="9" name="Picture 10" descr="LD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880" y="629947"/>
            <a:ext cx="8177101" cy="460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36811" y="5315129"/>
            <a:ext cx="22629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/>
              <a:t>(Von Hippel, 2005)</a:t>
            </a:r>
          </a:p>
        </p:txBody>
      </p:sp>
    </p:spTree>
    <p:extLst>
      <p:ext uri="{BB962C8B-B14F-4D97-AF65-F5344CB8AC3E}">
        <p14:creationId xmlns:p14="http://schemas.microsoft.com/office/powerpoint/2010/main" val="357225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8" descr="LU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145" y="230045"/>
            <a:ext cx="8496300" cy="5431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67544" y="5421733"/>
            <a:ext cx="31270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/>
              <a:t>(Franke, Von Hippel, Schreier 2006)</a:t>
            </a:r>
          </a:p>
        </p:txBody>
      </p:sp>
    </p:spTree>
    <p:extLst>
      <p:ext uri="{BB962C8B-B14F-4D97-AF65-F5344CB8AC3E}">
        <p14:creationId xmlns:p14="http://schemas.microsoft.com/office/powerpoint/2010/main" val="3925125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 descr="EIM_Logo-Schrift_dunkelro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9" y="6056169"/>
            <a:ext cx="8953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://mikro.ee.tu-berlin.de/sense/internal/images/tu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683" y="5911708"/>
            <a:ext cx="11477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0"/>
          <p:cNvSpPr txBox="1">
            <a:spLocks noChangeArrowheads="1"/>
          </p:cNvSpPr>
          <p:nvPr/>
        </p:nvSpPr>
        <p:spPr bwMode="auto">
          <a:xfrm>
            <a:off x="1475581" y="6199045"/>
            <a:ext cx="64087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SzPct val="120000"/>
              <a:buChar char="•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-"/>
              <a:defRPr sz="2200">
                <a:solidFill>
                  <a:srgbClr val="5F5F5F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•"/>
              <a:defRPr sz="2400">
                <a:solidFill>
                  <a:srgbClr val="5F5F5F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–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30000"/>
              </a:lnSpc>
              <a:spcBef>
                <a:spcPct val="20000"/>
              </a:spcBef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Char char="»"/>
              <a:defRPr sz="2000">
                <a:solidFill>
                  <a:srgbClr val="5F5F5F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200">
                <a:solidFill>
                  <a:schemeClr val="tx1"/>
                </a:solidFill>
              </a:rPr>
              <a:t>Prof. Dr. Kratzer, Lehrstuhl für Entrepreneurship und Innovationsmanagement</a:t>
            </a:r>
          </a:p>
        </p:txBody>
      </p:sp>
      <p:pic>
        <p:nvPicPr>
          <p:cNvPr id="8" name="Picture 8" descr="LU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33375"/>
            <a:ext cx="8280400" cy="48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467544" y="5421733"/>
            <a:ext cx="31270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/>
              <a:t>(Franke, Von Hippel, Schreier 2006)</a:t>
            </a:r>
          </a:p>
        </p:txBody>
      </p:sp>
    </p:spTree>
    <p:extLst>
      <p:ext uri="{BB962C8B-B14F-4D97-AF65-F5344CB8AC3E}">
        <p14:creationId xmlns:p14="http://schemas.microsoft.com/office/powerpoint/2010/main" val="7345689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NOYotccp06ZAum4zI5Nx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OrQ1rYffE2b8zGef_1wv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C2WThxcz0mtss8vM7_jB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yjr.VLH9E62zi.FaxrK4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oGWhu0TEyXNq_KPM7AU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oFmfswBKk23dsrG8U6JG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znN9iGjUGqQ_00GVpB6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.U757bAkEeeKlu2W906n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YwPPdrkIkeYLzLlTt.T.w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2132</Words>
  <Application>Microsoft Office PowerPoint</Application>
  <PresentationFormat>Bildschirmpräsentation (4:3)</PresentationFormat>
  <Paragraphs>414</Paragraphs>
  <Slides>41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8" baseType="lpstr">
      <vt:lpstr>宋体</vt:lpstr>
      <vt:lpstr>Arial</vt:lpstr>
      <vt:lpstr>Calibri</vt:lpstr>
      <vt:lpstr>Comic Sans MS</vt:lpstr>
      <vt:lpstr>Times New Roman</vt:lpstr>
      <vt:lpstr>Verdana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Administrator</dc:creator>
  <cp:lastModifiedBy>Jan Kratzer</cp:lastModifiedBy>
  <cp:revision>120</cp:revision>
  <dcterms:created xsi:type="dcterms:W3CDTF">2009-04-16T04:58:21Z</dcterms:created>
  <dcterms:modified xsi:type="dcterms:W3CDTF">2016-05-26T06:55:11Z</dcterms:modified>
</cp:coreProperties>
</file>